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notesMasterIdLst>
    <p:notesMasterId r:id="rId17"/>
  </p:notesMasterIdLst>
  <p:sldIdLst>
    <p:sldId id="292" r:id="rId2"/>
    <p:sldId id="260" r:id="rId3"/>
    <p:sldId id="261" r:id="rId4"/>
    <p:sldId id="295" r:id="rId5"/>
    <p:sldId id="273" r:id="rId6"/>
    <p:sldId id="294" r:id="rId7"/>
    <p:sldId id="296" r:id="rId8"/>
    <p:sldId id="298" r:id="rId9"/>
    <p:sldId id="274" r:id="rId10"/>
    <p:sldId id="299" r:id="rId11"/>
    <p:sldId id="301" r:id="rId12"/>
    <p:sldId id="300" r:id="rId13"/>
    <p:sldId id="275" r:id="rId14"/>
    <p:sldId id="302" r:id="rId15"/>
    <p:sldId id="291" r:id="rId16"/>
  </p:sldIdLst>
  <p:sldSz cx="12192000" cy="6858000"/>
  <p:notesSz cx="6797675" cy="9926638"/>
  <p:embeddedFontLst>
    <p:embeddedFont>
      <p:font typeface="Arial Unicode MS" panose="020B0600000101010101" charset="-127"/>
      <p:regular r:id="rId18"/>
    </p:embeddedFont>
    <p:embeddedFont>
      <p:font typeface="HY목판L" panose="020B0600000101010101" charset="-127"/>
      <p:regular r:id="rId19"/>
    </p:embeddedFont>
    <p:embeddedFont>
      <p:font typeface="나눔명조 ExtraBold" panose="020B0600000101010101" charset="-127"/>
      <p:bold r:id="rId20"/>
    </p:embeddedFont>
    <p:embeddedFont>
      <p:font typeface="HY그래픽M" panose="02030600000101010101" pitchFamily="18" charset="-127"/>
      <p:regular r:id="rId21"/>
    </p:embeddedFont>
    <p:embeddedFont>
      <p:font typeface="HY헤드라인M" panose="02030600000101010101" pitchFamily="18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7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C13"/>
    <a:srgbClr val="FFC904"/>
    <a:srgbClr val="FFC603"/>
    <a:srgbClr val="C87112"/>
    <a:srgbClr val="E56415"/>
    <a:srgbClr val="CDAA47"/>
    <a:srgbClr val="D7B663"/>
    <a:srgbClr val="808000"/>
    <a:srgbClr val="EFA14B"/>
    <a:srgbClr val="7B5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66" y="62"/>
      </p:cViewPr>
      <p:guideLst>
        <p:guide orient="horz" pos="2092"/>
        <p:guide pos="3840"/>
        <p:guide pos="17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A09FF-CD83-4D35-95C1-5D1206DDC574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97D97-07CE-408B-935A-597F9F97BD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47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115" y="0"/>
            <a:ext cx="12308115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60305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12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67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67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56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59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99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21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32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35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52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A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0BB7C-ED8A-4757-AD83-71D1217BD5FA}" type="datetimeFigureOut">
              <a:rPr lang="ko-KR" altLang="en-US" smtClean="0"/>
              <a:pPr/>
              <a:t>2020-07-28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02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4441" y="2555207"/>
            <a:ext cx="12196441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3882" y="2769442"/>
            <a:ext cx="74094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황금나무</a:t>
            </a:r>
            <a:r>
              <a:rPr lang="en-US" altLang="ko-KR" sz="6600" b="1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  </a:t>
            </a:r>
            <a:r>
              <a:rPr lang="en-US" altLang="ko-KR" sz="4800" b="1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5A451C"/>
                </a:solidFill>
                <a:effectLst>
                  <a:outerShdw blurRad="50800" dist="38100" dir="5400000" algn="t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나눔명조 ExtraBold" pitchFamily="18" charset="-127"/>
              </a:rPr>
              <a:t>PORTFOLIO</a:t>
            </a:r>
            <a:r>
              <a:rPr lang="ko-KR" altLang="en-US" sz="6600" b="1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Unicode MS" pitchFamily="50" charset="-127"/>
              </a:rPr>
              <a:t>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1513881" y="3889313"/>
            <a:ext cx="9627813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rgbClr val="DB7C13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9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31589" y="638363"/>
            <a:ext cx="225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핵심 인력 구성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129704" y="733227"/>
            <a:ext cx="3726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dirty="0"/>
              <a:t>이 정 민  작가</a:t>
            </a:r>
            <a:r>
              <a:rPr lang="ko-KR" altLang="en-US" sz="2000" dirty="0"/>
              <a:t>   </a:t>
            </a:r>
            <a:r>
              <a:rPr lang="en-US" altLang="ko-KR" sz="2000" dirty="0"/>
              <a:t>(27</a:t>
            </a:r>
            <a:r>
              <a:rPr lang="ko-KR" altLang="en-US" sz="2000" dirty="0" err="1"/>
              <a:t>년차</a:t>
            </a:r>
            <a:r>
              <a:rPr lang="en-US" altLang="ko-KR" sz="2000" dirty="0"/>
              <a:t>)</a:t>
            </a:r>
            <a:r>
              <a:rPr lang="en-US" altLang="ko-KR" sz="2400" dirty="0"/>
              <a:t> </a:t>
            </a:r>
            <a:r>
              <a:rPr lang="ko-KR" altLang="en-US" sz="2400" dirty="0"/>
              <a:t>  </a:t>
            </a:r>
            <a:r>
              <a:rPr lang="en-US" altLang="ko-KR" sz="1600" dirty="0"/>
              <a:t> </a:t>
            </a:r>
            <a:endParaRPr lang="ko-KR" altLang="en-US" sz="1600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096987" y="1448791"/>
            <a:ext cx="6817535" cy="474377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699766" y="1660733"/>
            <a:ext cx="5726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b="1" dirty="0"/>
              <a:t>KBS1TV  [ </a:t>
            </a:r>
            <a:r>
              <a:rPr lang="ko-KR" altLang="en-US" sz="1400" b="1" dirty="0" err="1"/>
              <a:t>다큐공감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] [ </a:t>
            </a:r>
            <a:r>
              <a:rPr lang="ko-KR" altLang="en-US" sz="1400" b="1" dirty="0"/>
              <a:t>인간극장 </a:t>
            </a:r>
            <a:r>
              <a:rPr lang="en-US" altLang="ko-KR" sz="1400" b="1" dirty="0"/>
              <a:t>] [ </a:t>
            </a:r>
            <a:r>
              <a:rPr lang="ko-KR" altLang="en-US" sz="1400" b="1" dirty="0"/>
              <a:t>수요기획</a:t>
            </a:r>
            <a:r>
              <a:rPr lang="en-US" altLang="ko-KR" sz="1400" b="1" dirty="0"/>
              <a:t> ] </a:t>
            </a:r>
            <a:r>
              <a:rPr lang="ko-KR" altLang="en-US" sz="1400" b="1" dirty="0"/>
              <a:t>등 다수</a:t>
            </a:r>
          </a:p>
          <a:p>
            <a:pPr fontAlgn="base" latinLnBrk="0"/>
            <a:r>
              <a:rPr lang="en-US" altLang="ko-KR" sz="1400" b="1" dirty="0"/>
              <a:t>            2019 KBS </a:t>
            </a:r>
            <a:r>
              <a:rPr lang="ko-KR" altLang="en-US" sz="1400" b="1" dirty="0"/>
              <a:t>외주 작가상 </a:t>
            </a:r>
            <a:r>
              <a:rPr lang="en-US" altLang="ko-KR" sz="1400" b="1" dirty="0"/>
              <a:t>(</a:t>
            </a:r>
            <a:r>
              <a:rPr lang="ko-KR" altLang="en-US" sz="1400" b="1" dirty="0" err="1"/>
              <a:t>다큐공감</a:t>
            </a:r>
            <a:r>
              <a:rPr lang="en-US" altLang="ko-KR" sz="1400" b="1" dirty="0"/>
              <a:t>) </a:t>
            </a:r>
            <a:endParaRPr lang="ko-KR" altLang="en-US" sz="1400" b="1" dirty="0"/>
          </a:p>
          <a:p>
            <a:pPr fontAlgn="base" latinLnBrk="0"/>
            <a:r>
              <a:rPr lang="en-US" altLang="ko-KR" sz="1400" b="1" dirty="0"/>
              <a:t>            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2003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한국방송대상 작품상 수상</a:t>
            </a:r>
          </a:p>
          <a:p>
            <a:pPr fontAlgn="base" latinLnBrk="0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            2018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한국피디대상 독립제작부문 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sz="1400" b="1" dirty="0" err="1">
                <a:solidFill>
                  <a:schemeClr val="accent1">
                    <a:lumMod val="50000"/>
                  </a:schemeClr>
                </a:solidFill>
              </a:rPr>
              <a:t>다큐공감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endParaRPr lang="en-US" altLang="ko-KR" sz="1400" b="1" dirty="0">
              <a:latin typeface="+mj-ea"/>
              <a:ea typeface="+mj-ea"/>
            </a:endParaRPr>
          </a:p>
          <a:p>
            <a:pPr fontAlgn="base" latinLnBrk="0"/>
            <a:r>
              <a:rPr lang="en-US" altLang="ko-KR" sz="1400" b="1" dirty="0"/>
              <a:t>SBS       [ SBS</a:t>
            </a:r>
            <a:r>
              <a:rPr lang="ko-KR" altLang="en-US" sz="1400" b="1" dirty="0" err="1"/>
              <a:t>스페셜</a:t>
            </a:r>
            <a:r>
              <a:rPr lang="en-US" altLang="ko-KR" sz="1400" b="1" dirty="0"/>
              <a:t> ] </a:t>
            </a:r>
            <a:endParaRPr lang="ko-KR" altLang="en-US" sz="1400" b="1" dirty="0"/>
          </a:p>
          <a:p>
            <a:pPr fontAlgn="base" latinLnBrk="0"/>
            <a:r>
              <a:rPr lang="en-US" altLang="ko-KR" sz="1400" b="1" dirty="0"/>
              <a:t>            2017</a:t>
            </a:r>
            <a:r>
              <a:rPr lang="ko-KR" altLang="en-US" sz="1400" b="1" dirty="0"/>
              <a:t>년 </a:t>
            </a:r>
            <a:r>
              <a:rPr lang="en-US" altLang="ko-KR" sz="1400" b="1" dirty="0"/>
              <a:t>[</a:t>
            </a:r>
            <a:r>
              <a:rPr lang="ko-KR" altLang="en-US" sz="1400" b="1" dirty="0"/>
              <a:t>사건번호 </a:t>
            </a:r>
            <a:r>
              <a:rPr lang="en-US" altLang="ko-KR" sz="1400" b="1" dirty="0"/>
              <a:t>2016</a:t>
            </a:r>
            <a:r>
              <a:rPr lang="ko-KR" altLang="en-US" sz="1400" b="1" dirty="0" err="1"/>
              <a:t>헌나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박근혜탄핵</a:t>
            </a:r>
            <a:r>
              <a:rPr lang="en-US" altLang="ko-KR" sz="1400" b="1" dirty="0"/>
              <a:t>]</a:t>
            </a:r>
            <a:endParaRPr lang="ko-KR" altLang="en-US" sz="1400" b="1" dirty="0"/>
          </a:p>
          <a:p>
            <a:pPr fontAlgn="base" latinLnBrk="0"/>
            <a:r>
              <a:rPr lang="en-US" altLang="ko-KR" sz="1400" b="1" dirty="0"/>
              <a:t>            2009</a:t>
            </a:r>
            <a:r>
              <a:rPr lang="ko-KR" altLang="en-US" sz="1400" b="1" dirty="0"/>
              <a:t>년 </a:t>
            </a:r>
            <a:r>
              <a:rPr lang="en-US" altLang="ko-KR" sz="1400" b="1" dirty="0"/>
              <a:t>[</a:t>
            </a:r>
            <a:r>
              <a:rPr lang="ko-KR" altLang="en-US" sz="1400" b="1" dirty="0"/>
              <a:t>최악의 시나리오</a:t>
            </a:r>
            <a:r>
              <a:rPr lang="en-US" altLang="ko-KR" sz="1400" b="1" dirty="0"/>
              <a:t>-</a:t>
            </a:r>
            <a:r>
              <a:rPr lang="ko-KR" altLang="en-US" sz="1400" b="1" dirty="0"/>
              <a:t>잔혹한 바이러스 의 습격</a:t>
            </a:r>
            <a:r>
              <a:rPr lang="en-US" altLang="ko-KR" sz="1400" b="1" dirty="0"/>
              <a:t>]</a:t>
            </a:r>
          </a:p>
          <a:p>
            <a:pPr fontAlgn="base" latinLnBrk="0"/>
            <a:r>
              <a:rPr lang="en-US" altLang="ko-KR" sz="1400" b="1" dirty="0"/>
              <a:t>                       [1592 </a:t>
            </a:r>
            <a:r>
              <a:rPr lang="ko-KR" altLang="en-US" sz="1400" b="1" dirty="0"/>
              <a:t>침묵의 거북선</a:t>
            </a:r>
            <a:r>
              <a:rPr lang="en-US" altLang="ko-KR" sz="1400" b="1" dirty="0"/>
              <a:t>] </a:t>
            </a:r>
            <a:r>
              <a:rPr lang="ko-KR" altLang="en-US" sz="1400" b="1" dirty="0"/>
              <a:t>등 다수</a:t>
            </a:r>
          </a:p>
          <a:p>
            <a:pPr fontAlgn="base" latinLnBrk="0"/>
            <a:r>
              <a:rPr lang="en-US" altLang="ko-KR" sz="1400" b="1" dirty="0">
                <a:solidFill>
                  <a:schemeClr val="tx2"/>
                </a:solidFill>
              </a:rPr>
              <a:t>            2018 </a:t>
            </a:r>
            <a:r>
              <a:rPr lang="ko-KR" altLang="en-US" sz="1400" b="1" dirty="0">
                <a:solidFill>
                  <a:schemeClr val="tx2"/>
                </a:solidFill>
              </a:rPr>
              <a:t>뉴욕</a:t>
            </a:r>
            <a:r>
              <a:rPr lang="en-US" altLang="ko-KR" sz="1400" b="1" dirty="0">
                <a:solidFill>
                  <a:schemeClr val="tx2"/>
                </a:solidFill>
              </a:rPr>
              <a:t>TV&amp;</a:t>
            </a:r>
            <a:r>
              <a:rPr lang="ko-KR" altLang="en-US" sz="1400" b="1" dirty="0">
                <a:solidFill>
                  <a:schemeClr val="tx2"/>
                </a:solidFill>
              </a:rPr>
              <a:t>필름 페스티벌</a:t>
            </a:r>
          </a:p>
          <a:p>
            <a:pPr fontAlgn="base" latinLnBrk="0"/>
            <a:r>
              <a:rPr lang="ko-KR" altLang="en-US" sz="1400" b="1" dirty="0">
                <a:solidFill>
                  <a:schemeClr val="tx2"/>
                </a:solidFill>
              </a:rPr>
              <a:t>            다큐멘터리 부문 동상 수상</a:t>
            </a:r>
          </a:p>
          <a:p>
            <a:pPr fontAlgn="base"/>
            <a:endParaRPr lang="en-US" altLang="ko-KR" sz="1400" b="1" dirty="0">
              <a:latin typeface="+mj-ea"/>
              <a:ea typeface="+mj-ea"/>
            </a:endParaRPr>
          </a:p>
          <a:p>
            <a:pPr fontAlgn="base"/>
            <a:r>
              <a:rPr lang="en-US" altLang="ko-KR" sz="1400" b="1" dirty="0"/>
              <a:t>OBS</a:t>
            </a:r>
            <a:r>
              <a:rPr lang="ko-KR" altLang="en-US" sz="1400" b="1" dirty="0"/>
              <a:t>경인</a:t>
            </a:r>
            <a:r>
              <a:rPr lang="en-US" altLang="ko-KR" sz="1400" b="1" dirty="0" err="1"/>
              <a:t>tv</a:t>
            </a:r>
            <a:r>
              <a:rPr lang="en-US" altLang="ko-KR" sz="1400" b="1" dirty="0"/>
              <a:t>   </a:t>
            </a:r>
            <a:r>
              <a:rPr lang="ko-KR" altLang="en-US" sz="1400" b="1" dirty="0"/>
              <a:t>특집 </a:t>
            </a:r>
            <a:r>
              <a:rPr lang="en-US" altLang="ko-KR" sz="1400" b="1" dirty="0"/>
              <a:t>3</a:t>
            </a:r>
            <a:r>
              <a:rPr lang="ko-KR" altLang="en-US" sz="1400" b="1" dirty="0"/>
              <a:t>부작 </a:t>
            </a:r>
            <a:r>
              <a:rPr lang="en-US" altLang="ko-KR" sz="1400" b="1" dirty="0"/>
              <a:t>[ </a:t>
            </a:r>
            <a:r>
              <a:rPr lang="ko-KR" altLang="en-US" sz="1400" b="1" dirty="0"/>
              <a:t>도시재생</a:t>
            </a:r>
            <a:r>
              <a:rPr lang="en-US" altLang="ko-KR" sz="1400" b="1" dirty="0"/>
              <a:t> ]</a:t>
            </a:r>
          </a:p>
          <a:p>
            <a:pPr fontAlgn="base"/>
            <a:r>
              <a:rPr lang="en-US" altLang="ko-KR" sz="1400" b="1" dirty="0"/>
              <a:t>                 </a:t>
            </a:r>
            <a:r>
              <a:rPr lang="ko-KR" altLang="en-US" sz="1400" b="1" dirty="0"/>
              <a:t>특집 </a:t>
            </a:r>
            <a:r>
              <a:rPr lang="ko-KR" altLang="en-US" sz="1400" b="1" dirty="0" err="1"/>
              <a:t>다큐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2</a:t>
            </a:r>
            <a:r>
              <a:rPr lang="ko-KR" altLang="en-US" sz="1400" b="1" dirty="0"/>
              <a:t>부작 </a:t>
            </a:r>
            <a:r>
              <a:rPr lang="en-US" altLang="ko-KR" sz="1400" b="1" dirty="0"/>
              <a:t>[ </a:t>
            </a:r>
            <a:r>
              <a:rPr lang="ko-KR" altLang="en-US" sz="1400" b="1" dirty="0"/>
              <a:t>新부자학</a:t>
            </a:r>
            <a:r>
              <a:rPr lang="en-US" altLang="ko-KR" sz="1400" b="1" dirty="0"/>
              <a:t> ] </a:t>
            </a:r>
            <a:endParaRPr lang="ko-KR" altLang="en-US" sz="1400" b="1" dirty="0"/>
          </a:p>
          <a:p>
            <a:pPr fontAlgn="base" latinLnBrk="0"/>
            <a:r>
              <a:rPr lang="en-US" altLang="ko-KR" sz="1400" b="1" dirty="0">
                <a:solidFill>
                  <a:srgbClr val="E56415"/>
                </a:solidFill>
                <a:latin typeface="+mj-ea"/>
                <a:ea typeface="+mj-ea"/>
              </a:rPr>
              <a:t>            </a:t>
            </a:r>
            <a:r>
              <a:rPr lang="en-US" altLang="ko-KR" sz="1400" b="1" dirty="0">
                <a:solidFill>
                  <a:schemeClr val="tx2"/>
                </a:solidFill>
              </a:rPr>
              <a:t>2009</a:t>
            </a:r>
            <a:r>
              <a:rPr lang="ko-KR" altLang="en-US" sz="1400" b="1" dirty="0">
                <a:solidFill>
                  <a:schemeClr val="tx2"/>
                </a:solidFill>
              </a:rPr>
              <a:t>년 한국피디대상 </a:t>
            </a:r>
          </a:p>
          <a:p>
            <a:pPr fontAlgn="base" latinLnBrk="0"/>
            <a:r>
              <a:rPr lang="en-US" altLang="ko-KR" sz="1400" b="1" dirty="0">
                <a:solidFill>
                  <a:schemeClr val="tx2"/>
                </a:solidFill>
              </a:rPr>
              <a:t>            2009</a:t>
            </a:r>
            <a:r>
              <a:rPr lang="ko-KR" altLang="en-US" sz="1400" b="1" dirty="0">
                <a:solidFill>
                  <a:schemeClr val="tx2"/>
                </a:solidFill>
              </a:rPr>
              <a:t>년 한국방송대상 작품상</a:t>
            </a:r>
          </a:p>
          <a:p>
            <a:pPr fontAlgn="base"/>
            <a:endParaRPr lang="en-US" altLang="ko-KR" sz="1400" b="1" dirty="0">
              <a:latin typeface="+mj-ea"/>
              <a:ea typeface="+mj-ea"/>
            </a:endParaRPr>
          </a:p>
          <a:p>
            <a:pPr fontAlgn="base" latinLnBrk="0"/>
            <a:r>
              <a:rPr lang="en-US" altLang="ko-KR" sz="1400" b="1" dirty="0"/>
              <a:t>ITV        [ </a:t>
            </a:r>
            <a:r>
              <a:rPr lang="ko-KR" altLang="en-US" sz="1400" b="1" dirty="0"/>
              <a:t>르포 인사이드</a:t>
            </a:r>
            <a:r>
              <a:rPr lang="en-US" altLang="ko-KR" sz="1400" b="1" dirty="0"/>
              <a:t> ] [ </a:t>
            </a:r>
            <a:r>
              <a:rPr lang="ko-KR" altLang="en-US" sz="1400" b="1" dirty="0"/>
              <a:t>르포 시대공감 </a:t>
            </a:r>
            <a:r>
              <a:rPr lang="en-US" altLang="ko-KR" sz="1400" b="1" dirty="0"/>
              <a:t>]</a:t>
            </a:r>
            <a:endParaRPr lang="ko-KR" altLang="en-US" sz="1400" b="1" dirty="0"/>
          </a:p>
          <a:p>
            <a:pPr fontAlgn="base" latinLnBrk="0"/>
            <a:r>
              <a:rPr lang="en-US" altLang="ko-KR" sz="1400" b="1" dirty="0">
                <a:solidFill>
                  <a:srgbClr val="E56415"/>
                </a:solidFill>
                <a:latin typeface="+mj-ea"/>
                <a:ea typeface="+mj-ea"/>
              </a:rPr>
              <a:t>            </a:t>
            </a:r>
            <a:r>
              <a:rPr lang="en-US" altLang="ko-KR" sz="1400" b="1" dirty="0">
                <a:solidFill>
                  <a:schemeClr val="tx2"/>
                </a:solidFill>
              </a:rPr>
              <a:t>2001</a:t>
            </a:r>
            <a:r>
              <a:rPr lang="ko-KR" altLang="en-US" sz="1400" b="1" dirty="0">
                <a:solidFill>
                  <a:schemeClr val="tx2"/>
                </a:solidFill>
              </a:rPr>
              <a:t>년 </a:t>
            </a:r>
            <a:r>
              <a:rPr lang="en-US" altLang="ko-KR" sz="1400" b="1" dirty="0">
                <a:solidFill>
                  <a:schemeClr val="tx2"/>
                </a:solidFill>
              </a:rPr>
              <a:t>YWCA </a:t>
            </a:r>
            <a:r>
              <a:rPr lang="ko-KR" altLang="en-US" sz="1400" b="1" dirty="0">
                <a:solidFill>
                  <a:schemeClr val="tx2"/>
                </a:solidFill>
              </a:rPr>
              <a:t>올해의 좋은 프로그램상</a:t>
            </a:r>
          </a:p>
          <a:p>
            <a:pPr fontAlgn="base"/>
            <a:endParaRPr lang="en-US" altLang="ko-KR" sz="1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01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31589" y="638363"/>
            <a:ext cx="225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핵심 인력 구성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809070" y="1053861"/>
            <a:ext cx="3726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dirty="0"/>
              <a:t>김 묘 정   작가  </a:t>
            </a:r>
            <a:r>
              <a:rPr lang="en-US" altLang="ko-KR" dirty="0"/>
              <a:t>(8</a:t>
            </a:r>
            <a:r>
              <a:rPr lang="ko-KR" altLang="en-US" dirty="0" err="1"/>
              <a:t>년차</a:t>
            </a:r>
            <a:r>
              <a:rPr lang="en-US" altLang="ko-KR" dirty="0"/>
              <a:t>)</a:t>
            </a:r>
            <a:r>
              <a:rPr lang="en-US" altLang="ko-KR" sz="2400" dirty="0"/>
              <a:t> </a:t>
            </a:r>
            <a:r>
              <a:rPr lang="ko-KR" altLang="en-US" sz="2400" dirty="0"/>
              <a:t>  </a:t>
            </a:r>
            <a:r>
              <a:rPr lang="en-US" altLang="ko-KR" sz="1600" dirty="0"/>
              <a:t> </a:t>
            </a:r>
            <a:endParaRPr lang="ko-KR" altLang="en-US" sz="1600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978235" y="2330324"/>
            <a:ext cx="6948162" cy="2894819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393870" y="2634510"/>
            <a:ext cx="5948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b="1" dirty="0"/>
              <a:t>KBS [ </a:t>
            </a:r>
            <a:r>
              <a:rPr lang="ko-KR" altLang="en-US" b="1" dirty="0"/>
              <a:t>인간극장 </a:t>
            </a:r>
            <a:r>
              <a:rPr lang="en-US" altLang="ko-KR" b="1" dirty="0"/>
              <a:t>] </a:t>
            </a:r>
            <a:r>
              <a:rPr lang="ko-KR" altLang="en-US" b="1" dirty="0"/>
              <a:t>설 특집 </a:t>
            </a:r>
            <a:r>
              <a:rPr lang="en-US" altLang="ko-KR" b="1" dirty="0"/>
              <a:t>[ </a:t>
            </a:r>
            <a:r>
              <a:rPr lang="ko-KR" altLang="en-US" b="1" dirty="0"/>
              <a:t>오래된 청춘 </a:t>
            </a:r>
            <a:r>
              <a:rPr lang="en-US" altLang="ko-KR" b="1" dirty="0"/>
              <a:t>] </a:t>
            </a:r>
          </a:p>
          <a:p>
            <a:pPr fontAlgn="base"/>
            <a:r>
              <a:rPr lang="ko-KR" altLang="en-US" b="1" dirty="0"/>
              <a:t>성탄절 특집 </a:t>
            </a:r>
            <a:r>
              <a:rPr lang="en-US" altLang="ko-KR" b="1" dirty="0"/>
              <a:t>[</a:t>
            </a:r>
            <a:r>
              <a:rPr lang="ko-KR" altLang="en-US" b="1" dirty="0" err="1"/>
              <a:t>줄리아나의</a:t>
            </a:r>
            <a:r>
              <a:rPr lang="ko-KR" altLang="en-US" b="1" dirty="0"/>
              <a:t> 크리스마스 </a:t>
            </a:r>
            <a:r>
              <a:rPr lang="en-US" altLang="ko-KR" b="1" dirty="0"/>
              <a:t>] </a:t>
            </a:r>
            <a:r>
              <a:rPr lang="ko-KR" altLang="en-US" b="1" dirty="0"/>
              <a:t>취재 </a:t>
            </a:r>
            <a:endParaRPr lang="en-US" altLang="ko-KR" b="1" dirty="0"/>
          </a:p>
          <a:p>
            <a:pPr fontAlgn="base"/>
            <a:endParaRPr lang="en-US" altLang="ko-KR" b="1" dirty="0"/>
          </a:p>
          <a:p>
            <a:pPr fontAlgn="base"/>
            <a:r>
              <a:rPr lang="en-US" altLang="ko-KR" b="1" dirty="0"/>
              <a:t>KBS [ </a:t>
            </a:r>
            <a:r>
              <a:rPr lang="ko-KR" altLang="en-US" b="1" dirty="0"/>
              <a:t>한국 사람 </a:t>
            </a:r>
            <a:r>
              <a:rPr lang="en-US" altLang="ko-KR" b="1" dirty="0"/>
              <a:t>] </a:t>
            </a:r>
          </a:p>
          <a:p>
            <a:pPr fontAlgn="base"/>
            <a:r>
              <a:rPr lang="en-US" altLang="ko-KR" b="1" dirty="0"/>
              <a:t>SBS [ </a:t>
            </a:r>
            <a:r>
              <a:rPr lang="ko-KR" altLang="en-US" b="1" dirty="0"/>
              <a:t>모닝 </a:t>
            </a:r>
            <a:r>
              <a:rPr lang="ko-KR" altLang="en-US" b="1" dirty="0" err="1"/>
              <a:t>와이드</a:t>
            </a:r>
            <a:r>
              <a:rPr lang="ko-KR" altLang="en-US" b="1" dirty="0"/>
              <a:t> </a:t>
            </a:r>
            <a:r>
              <a:rPr lang="en-US" altLang="ko-KR" b="1" dirty="0"/>
              <a:t>] </a:t>
            </a:r>
          </a:p>
          <a:p>
            <a:pPr fontAlgn="base"/>
            <a:r>
              <a:rPr lang="en-US" altLang="ko-KR" b="1" dirty="0"/>
              <a:t>EBS [ </a:t>
            </a:r>
            <a:r>
              <a:rPr lang="ko-KR" altLang="en-US" b="1" dirty="0" err="1"/>
              <a:t>사이언스타</a:t>
            </a:r>
            <a:r>
              <a:rPr lang="ko-KR" altLang="en-US" b="1" dirty="0"/>
              <a:t> </a:t>
            </a:r>
            <a:r>
              <a:rPr lang="en-US" altLang="ko-KR" b="1" dirty="0"/>
              <a:t>Q ] </a:t>
            </a:r>
          </a:p>
          <a:p>
            <a:pPr fontAlgn="base"/>
            <a:r>
              <a:rPr lang="en-US" altLang="ko-KR" b="1" dirty="0"/>
              <a:t>MBN [ </a:t>
            </a:r>
            <a:r>
              <a:rPr lang="ko-KR" altLang="en-US" b="1" dirty="0" err="1"/>
              <a:t>생생정보마당</a:t>
            </a:r>
            <a:r>
              <a:rPr lang="ko-KR" altLang="en-US" b="1" dirty="0"/>
              <a:t> </a:t>
            </a:r>
            <a:r>
              <a:rPr lang="en-US" altLang="ko-KR" b="1" dirty="0"/>
              <a:t>] </a:t>
            </a:r>
            <a:endParaRPr lang="en-US" altLang="ko-KR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54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31589" y="638363"/>
            <a:ext cx="225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핵심 인력 구성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355335" y="679190"/>
            <a:ext cx="3726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dirty="0"/>
              <a:t>박 기 흥   </a:t>
            </a:r>
            <a:r>
              <a:rPr lang="en-US" altLang="ko-KR" sz="2400" dirty="0"/>
              <a:t>PD</a:t>
            </a:r>
            <a:r>
              <a:rPr lang="ko-KR" altLang="en-US" sz="2400" dirty="0"/>
              <a:t>   </a:t>
            </a:r>
            <a:r>
              <a:rPr lang="en-US" altLang="ko-KR" dirty="0"/>
              <a:t>(16</a:t>
            </a:r>
            <a:r>
              <a:rPr lang="ko-KR" altLang="en-US" dirty="0" err="1"/>
              <a:t>년차</a:t>
            </a:r>
            <a:r>
              <a:rPr lang="en-US" altLang="ko-KR" dirty="0"/>
              <a:t>)</a:t>
            </a:r>
            <a:r>
              <a:rPr lang="en-US" altLang="ko-KR" sz="2400" dirty="0"/>
              <a:t> </a:t>
            </a:r>
            <a:r>
              <a:rPr lang="ko-KR" altLang="en-US" sz="2400" dirty="0"/>
              <a:t>  </a:t>
            </a:r>
            <a:r>
              <a:rPr lang="en-US" altLang="ko-KR" sz="1600" dirty="0"/>
              <a:t> </a:t>
            </a:r>
            <a:endParaRPr lang="ko-KR" altLang="en-US" sz="1600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281264" y="1419184"/>
            <a:ext cx="7237799" cy="4902489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013050" y="1585856"/>
            <a:ext cx="57267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KBS1TV  [ </a:t>
            </a:r>
            <a:r>
              <a:rPr lang="ko-KR" altLang="en-US" sz="1400" b="1" dirty="0" err="1"/>
              <a:t>다큐공감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]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[ </a:t>
            </a:r>
            <a:r>
              <a:rPr lang="ko-KR" altLang="en-US" sz="1400" b="1" dirty="0" err="1"/>
              <a:t>다큐세상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]</a:t>
            </a:r>
            <a:endParaRPr lang="ko-KR" altLang="en-US" sz="1400" b="1" dirty="0"/>
          </a:p>
          <a:p>
            <a:pPr fontAlgn="base" latinLnBrk="0">
              <a:lnSpc>
                <a:spcPct val="150000"/>
              </a:lnSpc>
            </a:pPr>
            <a:r>
              <a:rPr lang="en-US" altLang="ko-KR" sz="1400" b="1" dirty="0"/>
              <a:t>  / </a:t>
            </a:r>
            <a:r>
              <a:rPr lang="ko-KR" altLang="en-US" sz="1400" b="1" dirty="0" err="1"/>
              <a:t>어매의</a:t>
            </a:r>
            <a:r>
              <a:rPr lang="ko-KR" altLang="en-US" sz="1400" b="1" dirty="0"/>
              <a:t> 밥그릇</a:t>
            </a:r>
            <a:r>
              <a:rPr lang="en-US" altLang="ko-KR" sz="1400" b="1" dirty="0"/>
              <a:t> / </a:t>
            </a:r>
            <a:r>
              <a:rPr lang="ko-KR" altLang="en-US" sz="1400" b="1" dirty="0" err="1"/>
              <a:t>슬도남자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슬도여자</a:t>
            </a:r>
            <a:r>
              <a:rPr lang="en-US" altLang="ko-KR" sz="1400" b="1" dirty="0"/>
              <a:t> /</a:t>
            </a:r>
            <a:r>
              <a:rPr lang="ko-KR" altLang="en-US" sz="1400" b="1" dirty="0"/>
              <a:t> 빨래터에 </a:t>
            </a:r>
            <a:r>
              <a:rPr lang="ko-KR" altLang="en-US" sz="1400" b="1" dirty="0" err="1"/>
              <a:t>봄꽃</a:t>
            </a:r>
            <a:r>
              <a:rPr lang="ko-KR" altLang="en-US" sz="1400" b="1" dirty="0"/>
              <a:t> 필 무렵</a:t>
            </a:r>
            <a:r>
              <a:rPr lang="en-US" altLang="ko-KR" sz="1400" b="1" dirty="0"/>
              <a:t> / 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400" b="1" dirty="0"/>
              <a:t>  / </a:t>
            </a:r>
            <a:r>
              <a:rPr lang="ko-KR" altLang="en-US" sz="1400" b="1" dirty="0"/>
              <a:t>바람의 섬 여서도 </a:t>
            </a:r>
            <a:r>
              <a:rPr lang="en-US" altLang="ko-KR" sz="1400" b="1" dirty="0"/>
              <a:t>/ </a:t>
            </a:r>
            <a:r>
              <a:rPr lang="ko-KR" altLang="en-US" sz="1400" b="1" dirty="0"/>
              <a:t>청년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빈집을 만나다 </a:t>
            </a:r>
            <a:r>
              <a:rPr lang="en-US" altLang="ko-KR" sz="1400" b="1" dirty="0"/>
              <a:t>/ </a:t>
            </a:r>
            <a:r>
              <a:rPr lang="ko-KR" altLang="en-US" sz="1400" b="1" dirty="0"/>
              <a:t>등 다수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400" b="1" dirty="0"/>
              <a:t>[ </a:t>
            </a:r>
            <a:r>
              <a:rPr lang="ko-KR" altLang="en-US" sz="1400" b="1" dirty="0"/>
              <a:t>사람과 사람들 </a:t>
            </a:r>
            <a:r>
              <a:rPr lang="en-US" altLang="ko-KR" sz="1400" b="1" dirty="0"/>
              <a:t>]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[ </a:t>
            </a:r>
            <a:r>
              <a:rPr lang="ko-KR" altLang="en-US" sz="1400" b="1" dirty="0"/>
              <a:t>전국이장회의 </a:t>
            </a:r>
            <a:r>
              <a:rPr lang="en-US" altLang="ko-KR" sz="1400" b="1" dirty="0"/>
              <a:t>] 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400" b="1" dirty="0"/>
              <a:t>[ </a:t>
            </a:r>
            <a:r>
              <a:rPr lang="ko-KR" altLang="en-US" sz="1400" b="1" dirty="0"/>
              <a:t>미제수사전담반 ‘끝까지 간다’ </a:t>
            </a:r>
            <a:r>
              <a:rPr lang="en-US" altLang="ko-KR" sz="1400" b="1" dirty="0"/>
              <a:t>] </a:t>
            </a:r>
            <a:r>
              <a:rPr lang="ko-KR" altLang="en-US" sz="1400" b="1" dirty="0"/>
              <a:t>시즌</a:t>
            </a:r>
            <a:r>
              <a:rPr lang="en-US" altLang="ko-KR" sz="1400" b="1" dirty="0"/>
              <a:t>1</a:t>
            </a:r>
            <a:endParaRPr lang="ko-KR" altLang="en-US" sz="1400" b="1" dirty="0"/>
          </a:p>
          <a:p>
            <a:pPr fontAlgn="base">
              <a:lnSpc>
                <a:spcPct val="150000"/>
              </a:lnSpc>
            </a:pPr>
            <a:r>
              <a:rPr lang="ko-KR" altLang="en-US" sz="1400" b="1" dirty="0"/>
              <a:t>특집 </a:t>
            </a:r>
            <a:r>
              <a:rPr lang="en-US" altLang="ko-KR" sz="1400" b="1" dirty="0"/>
              <a:t>[ </a:t>
            </a:r>
            <a:r>
              <a:rPr lang="ko-KR" altLang="en-US" sz="1400" b="1" dirty="0"/>
              <a:t>다문화 청소년 </a:t>
            </a:r>
            <a:r>
              <a:rPr lang="ko-KR" altLang="en-US" sz="1400" b="1" dirty="0" err="1"/>
              <a:t>힐링캠프</a:t>
            </a:r>
            <a:r>
              <a:rPr lang="ko-KR" altLang="en-US" sz="1400" b="1" dirty="0"/>
              <a:t> 꿈을 쏘다 </a:t>
            </a:r>
            <a:r>
              <a:rPr lang="en-US" altLang="ko-KR" sz="1400" b="1" dirty="0"/>
              <a:t>] </a:t>
            </a:r>
            <a:r>
              <a:rPr lang="ko-KR" altLang="en-US" sz="1400" b="1" dirty="0"/>
              <a:t>특집 </a:t>
            </a:r>
            <a:r>
              <a:rPr lang="en-US" altLang="ko-KR" sz="1400" b="1" dirty="0"/>
              <a:t>[ </a:t>
            </a:r>
            <a:r>
              <a:rPr lang="ko-KR" altLang="en-US" sz="1400" b="1" dirty="0"/>
              <a:t>러브 인 몽골 </a:t>
            </a:r>
            <a:r>
              <a:rPr lang="en-US" altLang="ko-KR" sz="1400" b="1" dirty="0"/>
              <a:t>]</a:t>
            </a:r>
            <a:r>
              <a:rPr lang="ko-KR" altLang="en-US" sz="1400" b="1" dirty="0"/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[ </a:t>
            </a:r>
            <a:r>
              <a:rPr lang="ko-KR" altLang="en-US" sz="1400" b="1" dirty="0"/>
              <a:t>생방송 오늘 </a:t>
            </a:r>
            <a:r>
              <a:rPr lang="en-US" altLang="ko-KR" sz="1400" b="1" dirty="0"/>
              <a:t>] [ </a:t>
            </a:r>
            <a:r>
              <a:rPr lang="ko-KR" altLang="en-US" sz="1400" b="1" dirty="0"/>
              <a:t>생방송 </a:t>
            </a:r>
            <a:r>
              <a:rPr lang="ko-KR" altLang="en-US" sz="1400" b="1" dirty="0" err="1"/>
              <a:t>굿모닝</a:t>
            </a:r>
            <a:r>
              <a:rPr lang="ko-KR" altLang="en-US" sz="1400" b="1" dirty="0"/>
              <a:t> 대한민국 </a:t>
            </a:r>
            <a:r>
              <a:rPr lang="en-US" altLang="ko-KR" sz="1400" b="1" dirty="0"/>
              <a:t>]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 </a:t>
            </a:r>
            <a:endParaRPr lang="en-US" altLang="ko-KR" sz="1400" b="1" dirty="0">
              <a:latin typeface="+mj-ea"/>
              <a:ea typeface="+mj-ea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400" b="1" dirty="0"/>
              <a:t>MBN  [ </a:t>
            </a:r>
            <a:r>
              <a:rPr lang="ko-KR" altLang="en-US" sz="1400" b="1" dirty="0"/>
              <a:t>황인용 </a:t>
            </a:r>
            <a:r>
              <a:rPr lang="ko-KR" altLang="en-US" sz="1400" b="1" dirty="0" err="1"/>
              <a:t>강부자의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울엄마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] 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400" b="1" dirty="0"/>
              <a:t>EBS [ </a:t>
            </a:r>
            <a:r>
              <a:rPr lang="ko-KR" altLang="en-US" sz="1400" b="1" dirty="0" err="1"/>
              <a:t>휴먼다큐</a:t>
            </a:r>
            <a:r>
              <a:rPr lang="ko-KR" altLang="en-US" sz="1400" b="1" dirty="0"/>
              <a:t> 나눔 </a:t>
            </a:r>
            <a:r>
              <a:rPr lang="en-US" altLang="ko-KR" sz="1400" b="1" dirty="0"/>
              <a:t>0700 ]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1400" b="1" dirty="0"/>
              <a:t>특집 </a:t>
            </a:r>
            <a:r>
              <a:rPr lang="en-US" altLang="ko-KR" sz="1400" b="1" dirty="0"/>
              <a:t>[ </a:t>
            </a:r>
            <a:r>
              <a:rPr lang="ko-KR" altLang="en-US" sz="1400" b="1" dirty="0"/>
              <a:t>다문화 청소년 </a:t>
            </a:r>
            <a:r>
              <a:rPr lang="ko-KR" altLang="en-US" sz="1400" b="1" dirty="0" err="1"/>
              <a:t>힐링캠프</a:t>
            </a:r>
            <a:r>
              <a:rPr lang="ko-KR" altLang="en-US" sz="1400" b="1" dirty="0"/>
              <a:t> 꿈을 쏘다 </a:t>
            </a:r>
            <a:r>
              <a:rPr lang="en-US" altLang="ko-KR" sz="1400" b="1" dirty="0"/>
              <a:t>]</a:t>
            </a:r>
            <a:r>
              <a:rPr lang="ko-KR" altLang="en-US" sz="1400" b="1" dirty="0"/>
              <a:t> 특집 </a:t>
            </a:r>
            <a:r>
              <a:rPr lang="en-US" altLang="ko-KR" sz="1400" b="1" dirty="0"/>
              <a:t>[ </a:t>
            </a:r>
            <a:r>
              <a:rPr lang="ko-KR" altLang="en-US" sz="1400" b="1" dirty="0"/>
              <a:t>러브 인 몽골 </a:t>
            </a:r>
            <a:r>
              <a:rPr lang="en-US" altLang="ko-KR" sz="1400" b="1" dirty="0"/>
              <a:t>]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     </a:t>
            </a:r>
            <a:endParaRPr lang="en-US" altLang="ko-KR" sz="1400" b="1" dirty="0">
              <a:latin typeface="+mj-ea"/>
              <a:ea typeface="+mj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MBC [ </a:t>
            </a:r>
            <a:r>
              <a:rPr lang="ko-KR" altLang="en-US" sz="1400" b="1" dirty="0"/>
              <a:t>생방송 원더풀 금요일 </a:t>
            </a:r>
            <a:r>
              <a:rPr lang="en-US" altLang="ko-KR" sz="1400" b="1" dirty="0"/>
              <a:t>]   </a:t>
            </a:r>
          </a:p>
          <a:p>
            <a:pPr fontAlgn="base">
              <a:lnSpc>
                <a:spcPct val="150000"/>
              </a:lnSpc>
            </a:pP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OBS</a:t>
            </a:r>
            <a:r>
              <a:rPr lang="ko-KR" altLang="en-US" sz="1400" b="1" dirty="0"/>
              <a:t>경인</a:t>
            </a:r>
            <a:r>
              <a:rPr lang="en-US" altLang="ko-KR" sz="1400" b="1" dirty="0" err="1"/>
              <a:t>tv</a:t>
            </a:r>
            <a:r>
              <a:rPr lang="en-US" altLang="ko-KR" sz="1400" b="1" dirty="0"/>
              <a:t>  </a:t>
            </a:r>
            <a:r>
              <a:rPr lang="ko-KR" altLang="en-US" sz="1400" b="1" dirty="0"/>
              <a:t>경기천년 특집 </a:t>
            </a:r>
            <a:r>
              <a:rPr lang="en-US" altLang="ko-KR" sz="1400" b="1" dirty="0"/>
              <a:t>[ </a:t>
            </a:r>
            <a:r>
              <a:rPr lang="ko-KR" altLang="en-US" sz="1400" b="1" dirty="0"/>
              <a:t>미륵의 땅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안성 </a:t>
            </a:r>
            <a:r>
              <a:rPr lang="en-US" altLang="ko-KR" sz="1400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515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631947" y="653142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회사 위치 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92230" y="653142"/>
            <a:ext cx="7777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000" b="1">
                <a:solidFill>
                  <a:schemeClr val="accent2">
                    <a:lumMod val="50000"/>
                  </a:schemeClr>
                </a:solidFill>
              </a:rPr>
              <a:t>사업장 위치</a:t>
            </a:r>
            <a:endParaRPr lang="en-US" altLang="ko-K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/>
              <a:t>      </a:t>
            </a:r>
            <a:r>
              <a:rPr lang="ko-KR" altLang="en-US" sz="1600" dirty="0"/>
              <a:t>서울시 국회대로 </a:t>
            </a:r>
            <a:r>
              <a:rPr lang="en-US" altLang="ko-KR" sz="1600" dirty="0"/>
              <a:t>780, 340</a:t>
            </a:r>
            <a:r>
              <a:rPr lang="ko-KR" altLang="en-US" sz="1600" dirty="0"/>
              <a:t>호 </a:t>
            </a:r>
            <a:r>
              <a:rPr lang="en-US" altLang="ko-KR" sz="1600" dirty="0"/>
              <a:t>(LG</a:t>
            </a:r>
            <a:r>
              <a:rPr lang="ko-KR" altLang="en-US" sz="1600" dirty="0" err="1"/>
              <a:t>에클라트</a:t>
            </a:r>
            <a:r>
              <a:rPr lang="en-US" altLang="ko-KR" sz="1600" dirty="0"/>
              <a:t>, </a:t>
            </a:r>
            <a:r>
              <a:rPr lang="ko-KR" altLang="en-US" sz="1600" dirty="0"/>
              <a:t>여의도동</a:t>
            </a:r>
            <a:r>
              <a:rPr lang="en-US" altLang="ko-KR" sz="1600" dirty="0"/>
              <a:t>) 02-780-1889 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     </a:t>
            </a:r>
            <a:r>
              <a:rPr lang="ko-KR" altLang="en-US" sz="1600" dirty="0"/>
              <a:t>김상범 대표 </a:t>
            </a:r>
            <a:r>
              <a:rPr lang="en-US" altLang="ko-KR" sz="1600" dirty="0"/>
              <a:t> : 010-6323-1889 / toto1889@naver.com</a:t>
            </a:r>
            <a:endParaRPr lang="ko-KR" altLang="en-US" sz="15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125374" y="511906"/>
            <a:ext cx="8505770" cy="1720655"/>
          </a:xfrm>
          <a:prstGeom prst="roundRect">
            <a:avLst/>
          </a:prstGeom>
          <a:noFill/>
          <a:ln w="25400">
            <a:solidFill>
              <a:srgbClr val="FFC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035137" y="2358789"/>
            <a:ext cx="6626431" cy="3685752"/>
          </a:xfrm>
          <a:prstGeom prst="round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황금나무 약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201" y="2671949"/>
            <a:ext cx="4806690" cy="3161908"/>
          </a:xfrm>
          <a:prstGeom prst="rect">
            <a:avLst/>
          </a:prstGeom>
          <a:ln cap="rnd">
            <a:solidFill>
              <a:schemeClr val="accent3">
                <a:lumMod val="75000"/>
                <a:alpha val="35000"/>
              </a:schemeClr>
            </a:solidFill>
          </a:ln>
          <a:effectLst>
            <a:outerShdw blurRad="215900" dist="1397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29698" name="Picture 2" descr="C:\Users\Administrator\AppData\Local\Microsoft\Windows\Temporary Internet Files\Content.IE5\19ISAUJQ\arrow-156792_960_720[1].png"/>
          <p:cNvPicPr>
            <a:picLocks noChangeAspect="1" noChangeArrowheads="1"/>
          </p:cNvPicPr>
          <p:nvPr/>
        </p:nvPicPr>
        <p:blipFill>
          <a:blip r:embed="rId3" cstate="print">
            <a:lum bright="1000" contrast="50000"/>
          </a:blip>
          <a:srcRect/>
          <a:stretch>
            <a:fillRect/>
          </a:stretch>
        </p:blipFill>
        <p:spPr bwMode="auto">
          <a:xfrm rot="9187269">
            <a:off x="7769849" y="2979504"/>
            <a:ext cx="1173395" cy="117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0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631947" y="653142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비 전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4096" y="889046"/>
            <a:ext cx="813683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갈수록 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다큐 다운 다큐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를 만들 수 있는 </a:t>
            </a:r>
            <a:endParaRPr lang="en-US" altLang="ko-KR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이들이 드물다고 말합니다</a:t>
            </a:r>
            <a:endParaRPr lang="en-US" altLang="ko-KR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2800" b="1" kern="2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603"/>
                  </a:outerShdw>
                </a:effectLst>
                <a:latin typeface="HY그래픽M" pitchFamily="18" charset="-127"/>
              </a:rPr>
              <a:t>황금나무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</a:rPr>
              <a:t>는 역량 있는 </a:t>
            </a:r>
            <a:r>
              <a:rPr lang="en-US" altLang="ko-KR" sz="2000" b="1" dirty="0">
                <a:solidFill>
                  <a:schemeClr val="tx2"/>
                </a:solidFill>
                <a:latin typeface="+mn-ea"/>
              </a:rPr>
              <a:t>‘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</a:rPr>
              <a:t>꾼</a:t>
            </a:r>
            <a:r>
              <a:rPr lang="en-US" altLang="ko-KR" sz="2000" b="1" dirty="0">
                <a:solidFill>
                  <a:schemeClr val="tx2"/>
                </a:solidFill>
                <a:latin typeface="+mn-ea"/>
              </a:rPr>
              <a:t>’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</a:rPr>
              <a:t>들이 모인 </a:t>
            </a:r>
            <a:endParaRPr lang="en-US" altLang="ko-KR" sz="2000" b="1" dirty="0">
              <a:solidFill>
                <a:schemeClr val="tx2"/>
              </a:solidFill>
              <a:latin typeface="+mn-ea"/>
            </a:endParaRPr>
          </a:p>
          <a:p>
            <a:r>
              <a:rPr lang="en-US" altLang="ko-KR" sz="2000" b="1" dirty="0">
                <a:solidFill>
                  <a:schemeClr val="tx2"/>
                </a:solidFill>
                <a:latin typeface="+mn-ea"/>
              </a:rPr>
              <a:t> Creative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</a:rPr>
              <a:t> 집단입니다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endParaRPr lang="en-US" altLang="ko-KR" sz="2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r>
              <a:rPr lang="en-US" altLang="ko-KR" sz="2000" b="1" dirty="0">
                <a:solidFill>
                  <a:schemeClr val="tx2"/>
                </a:solidFill>
                <a:latin typeface="+mn-ea"/>
              </a:rPr>
              <a:t> . 20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</a:rPr>
              <a:t>년 안팎으로 치열하게 쌓은 내공과 </a:t>
            </a:r>
            <a:endParaRPr lang="en-US" altLang="ko-KR" sz="2000" b="1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tx2"/>
                </a:solidFill>
                <a:latin typeface="+mn-ea"/>
              </a:rPr>
              <a:t> . 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</a:rPr>
              <a:t>열린 시선 </a:t>
            </a:r>
            <a:endParaRPr lang="en-US" altLang="ko-KR" sz="2000" b="1" dirty="0">
              <a:solidFill>
                <a:schemeClr val="tx2"/>
              </a:solidFill>
              <a:latin typeface="+mn-ea"/>
            </a:endParaRPr>
          </a:p>
          <a:p>
            <a:r>
              <a:rPr lang="ko-KR" altLang="en-US" sz="20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</a:rPr>
              <a:t>트렌드에 읽어내는 타고난 감각과 </a:t>
            </a:r>
            <a:endParaRPr lang="en-US" altLang="ko-KR" sz="2000" b="1" dirty="0">
              <a:solidFill>
                <a:schemeClr val="tx2"/>
              </a:solidFill>
              <a:latin typeface="+mn-ea"/>
            </a:endParaRPr>
          </a:p>
          <a:p>
            <a:r>
              <a:rPr lang="en-US" altLang="ko-KR" sz="2000" b="1" dirty="0">
                <a:solidFill>
                  <a:schemeClr val="tx2"/>
                </a:solidFill>
                <a:latin typeface="+mn-ea"/>
              </a:rPr>
              <a:t> . 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</a:rPr>
              <a:t>변화를 두려워하지 않는 열정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 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endParaRPr lang="en-US" altLang="ko-KR" sz="2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2400" b="1" dirty="0" err="1">
                <a:solidFill>
                  <a:schemeClr val="accent2">
                    <a:lumMod val="50000"/>
                  </a:schemeClr>
                </a:solidFill>
                <a:latin typeface="+mn-ea"/>
              </a:rPr>
              <a:t>다큐</a:t>
            </a:r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2400" b="1" dirty="0" err="1">
                <a:solidFill>
                  <a:schemeClr val="accent2">
                    <a:lumMod val="50000"/>
                  </a:schemeClr>
                </a:solidFill>
                <a:latin typeface="+mn-ea"/>
              </a:rPr>
              <a:t>답기도</a:t>
            </a:r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하고</a:t>
            </a:r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볼만하기도 한 작품</a:t>
            </a:r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’</a:t>
            </a:r>
          </a:p>
          <a:p>
            <a:pPr algn="ctr"/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904"/>
                  </a:outerShdw>
                </a:effectLst>
                <a:latin typeface="+mn-ea"/>
              </a:rPr>
              <a:t>황금나무</a:t>
            </a:r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가 만들어 갑니다</a:t>
            </a:r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--</a:t>
            </a: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4297572" y="5998137"/>
            <a:ext cx="6208140" cy="9896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297572" y="5008697"/>
            <a:ext cx="620814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95" y="2145308"/>
            <a:ext cx="3065375" cy="18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2846839"/>
            <a:ext cx="12192000" cy="1223158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233780" y="313525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0321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4339903" y="1262069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CONTENT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3429874" y="1871881"/>
            <a:ext cx="432298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3867485" y="2264970"/>
            <a:ext cx="5419020" cy="3292682"/>
            <a:chOff x="6720532" y="2422393"/>
            <a:chExt cx="5963760" cy="3810822"/>
          </a:xfrm>
        </p:grpSpPr>
        <p:sp>
          <p:nvSpPr>
            <p:cNvPr id="39" name="직사각형 38"/>
            <p:cNvSpPr/>
            <p:nvPr/>
          </p:nvSpPr>
          <p:spPr>
            <a:xfrm>
              <a:off x="7297108" y="2622449"/>
              <a:ext cx="163538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회사 소개 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297108" y="3206005"/>
              <a:ext cx="2327742" cy="46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대표</a:t>
              </a:r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</a:t>
              </a: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경력</a:t>
              </a: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309066" y="3758955"/>
              <a:ext cx="2680606" cy="46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대표작가 경력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2499561" y="242239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7331116" y="4823595"/>
              <a:ext cx="2148346" cy="4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조직 구성</a:t>
              </a: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7309066" y="4322493"/>
              <a:ext cx="4364706" cy="4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회사 연혁 </a:t>
              </a:r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제작 실적</a:t>
              </a:r>
              <a:r>
                <a:rPr lang="en-US" altLang="ko-KR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6720532" y="5833105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2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4422297" y="4811833"/>
            <a:ext cx="222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핵심 인력 구성 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42250" y="5303887"/>
            <a:ext cx="1853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회사 위치 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21221" y="5779280"/>
            <a:ext cx="222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비전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770607" y="653142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o-KR" altLang="en-US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회사 소개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 w="19050"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28751" y="1316195"/>
            <a:ext cx="136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</a:rPr>
              <a:t>설립 배경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8116" y="1114083"/>
            <a:ext cx="73258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600" b="1" i="1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다큐멘터리 전문 제작사 </a:t>
            </a:r>
            <a:r>
              <a:rPr lang="en-US" altLang="ko-KR" sz="2000" b="1" i="1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황금나무</a:t>
            </a: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1600" dirty="0">
              <a:effectLst>
                <a:outerShdw blurRad="50800" dist="50800" dir="5400000" algn="ctr" rotWithShape="0">
                  <a:srgbClr val="FFC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지구환경과 동물을 사랑해온 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생태 </a:t>
            </a:r>
            <a:r>
              <a:rPr lang="ko-KR" altLang="en-US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다큐멘터리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전문 프로듀서와 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사람 사는 이야기를 줄곧 담아온   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   25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년 차의 </a:t>
            </a:r>
            <a:r>
              <a:rPr lang="ko-KR" altLang="en-US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휴먼 다큐멘터리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전문 작가가 의기투합하였습니다 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자연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+ 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인간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공존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을 위한 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모두의 이야기이면서 세상에 하나 뿐인 다큐멘터리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 -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  인간과 동물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사람과 자연의 같이 살기를 고민해 온 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내공 있는 제작진 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!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이것이  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황금나무</a:t>
            </a: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입니다 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54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31588" y="638363"/>
            <a:ext cx="201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대표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History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096003" y="991089"/>
            <a:ext cx="4625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dirty="0"/>
              <a:t>김 상 범 </a:t>
            </a:r>
            <a:r>
              <a:rPr lang="en-US" altLang="ko-KR" sz="2400" dirty="0"/>
              <a:t>PD</a:t>
            </a:r>
            <a:r>
              <a:rPr lang="ko-KR" altLang="en-US" sz="2400" dirty="0"/>
              <a:t> </a:t>
            </a:r>
            <a:r>
              <a:rPr lang="en-US" altLang="ko-KR" dirty="0"/>
              <a:t>(22</a:t>
            </a:r>
            <a:r>
              <a:rPr lang="ko-KR" altLang="en-US" dirty="0" err="1"/>
              <a:t>년차</a:t>
            </a:r>
            <a:r>
              <a:rPr lang="en-US" altLang="ko-KR" dirty="0"/>
              <a:t>)  </a:t>
            </a: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667031" y="2233666"/>
            <a:ext cx="7303295" cy="3918858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596874" y="2672166"/>
            <a:ext cx="7623959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300"/>
              </a:lnSpc>
            </a:pPr>
            <a:r>
              <a:rPr lang="en-US" altLang="ko-KR" sz="1500" dirty="0">
                <a:latin typeface="+mj-ea"/>
                <a:ea typeface="+mj-ea"/>
              </a:rPr>
              <a:t> </a:t>
            </a:r>
            <a:r>
              <a:rPr lang="en-US" altLang="ko-KR" sz="1500" b="1" dirty="0">
                <a:latin typeface="+mj-ea"/>
                <a:ea typeface="+mj-ea"/>
              </a:rPr>
              <a:t>. EBS ‘</a:t>
            </a:r>
            <a:r>
              <a:rPr lang="ko-KR" altLang="en-US" sz="1500" b="1" dirty="0">
                <a:latin typeface="+mj-ea"/>
                <a:ea typeface="+mj-ea"/>
              </a:rPr>
              <a:t>하나뿐인 지구’ </a:t>
            </a:r>
            <a:r>
              <a:rPr lang="en-US" altLang="ko-KR" sz="1500" b="1" dirty="0">
                <a:latin typeface="+mj-ea"/>
                <a:ea typeface="+mj-ea"/>
              </a:rPr>
              <a:t>40</a:t>
            </a:r>
            <a:r>
              <a:rPr lang="ko-KR" altLang="en-US" sz="1500" b="1" dirty="0">
                <a:latin typeface="+mj-ea"/>
                <a:ea typeface="+mj-ea"/>
              </a:rPr>
              <a:t>여 편 </a:t>
            </a:r>
            <a:r>
              <a:rPr lang="ko-KR" altLang="en-US" sz="1500" dirty="0">
                <a:latin typeface="+mj-ea"/>
                <a:ea typeface="+mj-ea"/>
              </a:rPr>
              <a:t>연출 </a:t>
            </a:r>
            <a:endParaRPr lang="en-US" altLang="ko-KR" sz="1500" dirty="0">
              <a:latin typeface="+mj-ea"/>
              <a:ea typeface="+mj-ea"/>
            </a:endParaRPr>
          </a:p>
          <a:p>
            <a:pPr fontAlgn="base">
              <a:lnSpc>
                <a:spcPts val="23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+mj-ea"/>
                <a:ea typeface="+mj-ea"/>
              </a:rPr>
              <a:t>           (EBS 2011</a:t>
            </a:r>
            <a:r>
              <a:rPr lang="ko-KR" altLang="en-US" sz="1400" b="1" dirty="0">
                <a:solidFill>
                  <a:schemeClr val="tx2"/>
                </a:solidFill>
                <a:latin typeface="+mj-ea"/>
                <a:ea typeface="+mj-ea"/>
              </a:rPr>
              <a:t>년 우수 프로그램 작품상 수상</a:t>
            </a:r>
            <a:r>
              <a:rPr lang="en-US" altLang="ko-KR" sz="1400" b="1" dirty="0">
                <a:solidFill>
                  <a:schemeClr val="tx2"/>
                </a:solidFill>
                <a:latin typeface="+mj-ea"/>
                <a:ea typeface="+mj-ea"/>
              </a:rPr>
              <a:t>)</a:t>
            </a:r>
          </a:p>
          <a:p>
            <a:pPr fontAlgn="base">
              <a:lnSpc>
                <a:spcPts val="2300"/>
              </a:lnSpc>
            </a:pPr>
            <a:r>
              <a:rPr lang="en-US" altLang="ko-KR" sz="1300" b="1" dirty="0">
                <a:latin typeface="+mj-ea"/>
                <a:ea typeface="+mj-ea"/>
              </a:rPr>
              <a:t>            / </a:t>
            </a:r>
            <a:r>
              <a:rPr lang="ko-KR" altLang="en-US" sz="1300" b="1" dirty="0" err="1">
                <a:latin typeface="+mj-ea"/>
                <a:ea typeface="+mj-ea"/>
              </a:rPr>
              <a:t>저어새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강화도에 둥지를 틀다 </a:t>
            </a:r>
            <a:r>
              <a:rPr lang="en-US" altLang="ko-KR" sz="1300" b="1" dirty="0">
                <a:latin typeface="+mj-ea"/>
                <a:ea typeface="+mj-ea"/>
              </a:rPr>
              <a:t>/ </a:t>
            </a:r>
            <a:r>
              <a:rPr lang="ko-KR" altLang="en-US" sz="1300" b="1" dirty="0">
                <a:latin typeface="+mj-ea"/>
                <a:ea typeface="+mj-ea"/>
              </a:rPr>
              <a:t>황새복원 프로젝트 </a:t>
            </a:r>
            <a:r>
              <a:rPr lang="en-US" altLang="ko-KR" sz="1300" b="1" dirty="0">
                <a:latin typeface="+mj-ea"/>
                <a:ea typeface="+mj-ea"/>
              </a:rPr>
              <a:t>/ </a:t>
            </a:r>
            <a:r>
              <a:rPr lang="ko-KR" altLang="en-US" sz="1300" b="1" dirty="0" err="1">
                <a:latin typeface="+mj-ea"/>
                <a:ea typeface="+mj-ea"/>
              </a:rPr>
              <a:t>비진도</a:t>
            </a:r>
            <a:r>
              <a:rPr lang="ko-KR" altLang="en-US" sz="1300" b="1" dirty="0">
                <a:latin typeface="+mj-ea"/>
                <a:ea typeface="+mj-ea"/>
              </a:rPr>
              <a:t> 수달 이야기</a:t>
            </a:r>
            <a:r>
              <a:rPr lang="en-US" altLang="ko-KR" sz="1300" b="1" dirty="0">
                <a:latin typeface="+mj-ea"/>
                <a:ea typeface="+mj-ea"/>
              </a:rPr>
              <a:t>/</a:t>
            </a:r>
          </a:p>
          <a:p>
            <a:pPr fontAlgn="base">
              <a:lnSpc>
                <a:spcPts val="2300"/>
              </a:lnSpc>
            </a:pPr>
            <a:r>
              <a:rPr lang="en-US" altLang="ko-KR" sz="1300" b="1" dirty="0">
                <a:latin typeface="+mj-ea"/>
                <a:ea typeface="+mj-ea"/>
              </a:rPr>
              <a:t>            / </a:t>
            </a:r>
            <a:r>
              <a:rPr lang="ko-KR" altLang="en-US" sz="1300" b="1" dirty="0" err="1">
                <a:latin typeface="+mj-ea"/>
                <a:ea typeface="+mj-ea"/>
              </a:rPr>
              <a:t>반달가슴곰</a:t>
            </a:r>
            <a:r>
              <a:rPr lang="ko-KR" altLang="en-US" sz="1300" b="1" dirty="0">
                <a:latin typeface="+mj-ea"/>
                <a:ea typeface="+mj-ea"/>
              </a:rPr>
              <a:t> 복원 프로젝트 </a:t>
            </a:r>
            <a:r>
              <a:rPr lang="en-US" altLang="ko-KR" sz="1300" b="1" dirty="0">
                <a:latin typeface="+mj-ea"/>
                <a:ea typeface="+mj-ea"/>
              </a:rPr>
              <a:t>10</a:t>
            </a:r>
            <a:r>
              <a:rPr lang="ko-KR" altLang="en-US" sz="1300" b="1" dirty="0">
                <a:latin typeface="+mj-ea"/>
                <a:ea typeface="+mj-ea"/>
              </a:rPr>
              <a:t>년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공존의 희망 </a:t>
            </a:r>
            <a:r>
              <a:rPr lang="en-US" altLang="ko-KR" sz="1300" b="1" dirty="0">
                <a:latin typeface="+mj-ea"/>
                <a:ea typeface="+mj-ea"/>
              </a:rPr>
              <a:t>/ </a:t>
            </a:r>
            <a:r>
              <a:rPr lang="ko-KR" altLang="en-US" sz="1300" b="1" dirty="0">
                <a:latin typeface="+mj-ea"/>
                <a:ea typeface="+mj-ea"/>
              </a:rPr>
              <a:t>흑두루미 생존의 최전선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순천만 </a:t>
            </a:r>
            <a:r>
              <a:rPr lang="en-US" altLang="ko-KR" sz="1300" b="1" dirty="0">
                <a:latin typeface="+mj-ea"/>
                <a:ea typeface="+mj-ea"/>
              </a:rPr>
              <a:t>/</a:t>
            </a:r>
          </a:p>
          <a:p>
            <a:pPr fontAlgn="base">
              <a:lnSpc>
                <a:spcPts val="2300"/>
              </a:lnSpc>
            </a:pPr>
            <a:r>
              <a:rPr lang="en-US" altLang="ko-KR" sz="1300" b="1" dirty="0">
                <a:latin typeface="+mj-ea"/>
                <a:ea typeface="+mj-ea"/>
              </a:rPr>
              <a:t>            / </a:t>
            </a:r>
            <a:r>
              <a:rPr lang="ko-KR" altLang="en-US" sz="1300" b="1" dirty="0" err="1">
                <a:latin typeface="+mj-ea"/>
                <a:ea typeface="+mj-ea"/>
              </a:rPr>
              <a:t>상쾡이</a:t>
            </a:r>
            <a:r>
              <a:rPr lang="ko-KR" altLang="en-US" sz="1300" b="1" dirty="0">
                <a:latin typeface="+mj-ea"/>
                <a:ea typeface="+mj-ea"/>
              </a:rPr>
              <a:t> 떼죽음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풀리지 않는 의혹 </a:t>
            </a:r>
            <a:r>
              <a:rPr lang="en-US" altLang="ko-KR" sz="1300" b="1" dirty="0">
                <a:latin typeface="+mj-ea"/>
                <a:ea typeface="+mj-ea"/>
              </a:rPr>
              <a:t>/ </a:t>
            </a:r>
            <a:r>
              <a:rPr lang="ko-KR" altLang="en-US" sz="1300" b="1" dirty="0">
                <a:latin typeface="+mj-ea"/>
                <a:ea typeface="+mj-ea"/>
              </a:rPr>
              <a:t>연대도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 err="1">
                <a:latin typeface="+mj-ea"/>
                <a:ea typeface="+mj-ea"/>
              </a:rPr>
              <a:t>생태섬</a:t>
            </a:r>
            <a:r>
              <a:rPr lang="ko-KR" altLang="en-US" sz="1300" b="1" dirty="0">
                <a:latin typeface="+mj-ea"/>
                <a:ea typeface="+mj-ea"/>
              </a:rPr>
              <a:t> 프로젝트 </a:t>
            </a:r>
            <a:r>
              <a:rPr lang="en-US" altLang="ko-KR" sz="1300" b="1" dirty="0">
                <a:latin typeface="+mj-ea"/>
                <a:ea typeface="+mj-ea"/>
              </a:rPr>
              <a:t>/ </a:t>
            </a:r>
          </a:p>
          <a:p>
            <a:pPr fontAlgn="base">
              <a:lnSpc>
                <a:spcPts val="2300"/>
              </a:lnSpc>
            </a:pPr>
            <a:r>
              <a:rPr lang="en-US" altLang="ko-KR" sz="1300" b="1" dirty="0">
                <a:latin typeface="+mj-ea"/>
                <a:ea typeface="+mj-ea"/>
              </a:rPr>
              <a:t>            / </a:t>
            </a:r>
            <a:r>
              <a:rPr lang="ko-KR" altLang="en-US" sz="1300" b="1" dirty="0" err="1">
                <a:latin typeface="+mj-ea"/>
                <a:ea typeface="+mj-ea"/>
              </a:rPr>
              <a:t>멸종위기종의</a:t>
            </a:r>
            <a:r>
              <a:rPr lang="ko-KR" altLang="en-US" sz="1300" b="1" dirty="0">
                <a:latin typeface="+mj-ea"/>
                <a:ea typeface="+mj-ea"/>
              </a:rPr>
              <a:t> 마지막 은신천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 err="1">
                <a:latin typeface="+mj-ea"/>
                <a:ea typeface="+mj-ea"/>
              </a:rPr>
              <a:t>굴업도</a:t>
            </a: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/ </a:t>
            </a:r>
            <a:r>
              <a:rPr lang="ko-KR" altLang="en-US" sz="1300" b="1" dirty="0">
                <a:latin typeface="+mj-ea"/>
                <a:ea typeface="+mj-ea"/>
              </a:rPr>
              <a:t>모래언덕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그곳엔 </a:t>
            </a:r>
            <a:r>
              <a:rPr lang="ko-KR" altLang="en-US" sz="1300" b="1" dirty="0" err="1">
                <a:latin typeface="+mj-ea"/>
                <a:ea typeface="+mj-ea"/>
              </a:rPr>
              <a:t>표범장지뱀이</a:t>
            </a:r>
            <a:r>
              <a:rPr lang="ko-KR" altLang="en-US" sz="1300" b="1" dirty="0">
                <a:latin typeface="+mj-ea"/>
                <a:ea typeface="+mj-ea"/>
              </a:rPr>
              <a:t> 산다 </a:t>
            </a:r>
            <a:r>
              <a:rPr lang="en-US" altLang="ko-KR" sz="1300" b="1" dirty="0">
                <a:latin typeface="+mj-ea"/>
                <a:ea typeface="+mj-ea"/>
              </a:rPr>
              <a:t>/ </a:t>
            </a:r>
          </a:p>
          <a:p>
            <a:pPr fontAlgn="base">
              <a:lnSpc>
                <a:spcPts val="2300"/>
              </a:lnSpc>
            </a:pPr>
            <a:r>
              <a:rPr lang="en-US" altLang="ko-KR" sz="1300" b="1" dirty="0">
                <a:latin typeface="+mj-ea"/>
                <a:ea typeface="+mj-ea"/>
              </a:rPr>
              <a:t>            / </a:t>
            </a:r>
            <a:r>
              <a:rPr lang="ko-KR" altLang="en-US" sz="1300" b="1" dirty="0">
                <a:latin typeface="+mj-ea"/>
                <a:ea typeface="+mj-ea"/>
              </a:rPr>
              <a:t>장항습지</a:t>
            </a:r>
            <a:r>
              <a:rPr lang="en-US" altLang="ko-KR" sz="1300" b="1" dirty="0">
                <a:latin typeface="+mj-ea"/>
                <a:ea typeface="+mj-ea"/>
              </a:rPr>
              <a:t>, 2011</a:t>
            </a:r>
            <a:r>
              <a:rPr lang="ko-KR" altLang="en-US" sz="1300" b="1" dirty="0">
                <a:latin typeface="+mj-ea"/>
                <a:ea typeface="+mj-ea"/>
              </a:rPr>
              <a:t>년 가을의 기록 </a:t>
            </a:r>
            <a:r>
              <a:rPr lang="en-US" altLang="ko-KR" sz="1300" b="1" dirty="0">
                <a:latin typeface="+mj-ea"/>
                <a:ea typeface="+mj-ea"/>
              </a:rPr>
              <a:t>/ </a:t>
            </a:r>
            <a:r>
              <a:rPr lang="ko-KR" altLang="en-US" sz="1300" b="1" dirty="0">
                <a:latin typeface="+mj-ea"/>
                <a:ea typeface="+mj-ea"/>
              </a:rPr>
              <a:t>도시의 방랑자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 err="1">
                <a:latin typeface="+mj-ea"/>
                <a:ea typeface="+mj-ea"/>
              </a:rPr>
              <a:t>길고양이</a:t>
            </a: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/  </a:t>
            </a:r>
            <a:r>
              <a:rPr lang="ko-KR" altLang="en-US" sz="1300" b="1" dirty="0">
                <a:latin typeface="+mj-ea"/>
                <a:ea typeface="+mj-ea"/>
              </a:rPr>
              <a:t>등 </a:t>
            </a:r>
            <a:r>
              <a:rPr lang="en-US" altLang="ko-KR" sz="1300" b="1" dirty="0">
                <a:latin typeface="+mj-ea"/>
                <a:ea typeface="+mj-ea"/>
              </a:rPr>
              <a:t>40</a:t>
            </a:r>
            <a:r>
              <a:rPr lang="ko-KR" altLang="en-US" sz="1300" b="1" dirty="0">
                <a:latin typeface="+mj-ea"/>
                <a:ea typeface="+mj-ea"/>
              </a:rPr>
              <a:t>여 편 </a:t>
            </a:r>
            <a:endParaRPr lang="en-US" altLang="ko-KR" sz="1300" b="1" dirty="0">
              <a:latin typeface="+mj-ea"/>
              <a:ea typeface="+mj-ea"/>
            </a:endParaRPr>
          </a:p>
          <a:p>
            <a:pPr fontAlgn="base">
              <a:lnSpc>
                <a:spcPts val="2300"/>
              </a:lnSpc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</a:p>
          <a:p>
            <a:pPr fontAlgn="base">
              <a:lnSpc>
                <a:spcPts val="2300"/>
              </a:lnSpc>
            </a:pPr>
            <a:r>
              <a:rPr lang="en-US" altLang="ko-KR" sz="1600" dirty="0">
                <a:latin typeface="+mj-ea"/>
              </a:rPr>
              <a:t> </a:t>
            </a:r>
            <a:r>
              <a:rPr lang="en-US" altLang="ko-KR" sz="1500" b="1" dirty="0">
                <a:latin typeface="+mj-ea"/>
              </a:rPr>
              <a:t>. </a:t>
            </a:r>
            <a:r>
              <a:rPr lang="en-US" altLang="ko-KR" sz="1500" b="1" dirty="0">
                <a:latin typeface="+mn-ea"/>
              </a:rPr>
              <a:t>KBS1 ‘KBS</a:t>
            </a:r>
            <a:r>
              <a:rPr lang="ko-KR" altLang="en-US" sz="1500" b="1" dirty="0">
                <a:latin typeface="+mn-ea"/>
              </a:rPr>
              <a:t>파노라마’ </a:t>
            </a:r>
            <a:r>
              <a:rPr lang="en-US" altLang="ko-KR" sz="1500" b="1" dirty="0">
                <a:latin typeface="+mn-ea"/>
              </a:rPr>
              <a:t>&lt;</a:t>
            </a:r>
            <a:r>
              <a:rPr lang="ko-KR" altLang="en-US" sz="1500" b="1" dirty="0">
                <a:latin typeface="+mn-ea"/>
              </a:rPr>
              <a:t>한반도 야생은 살아있다</a:t>
            </a:r>
            <a:r>
              <a:rPr lang="en-US" altLang="ko-KR" sz="1500" b="1" dirty="0">
                <a:latin typeface="+mn-ea"/>
              </a:rPr>
              <a:t>&gt; ‘</a:t>
            </a:r>
            <a:r>
              <a:rPr lang="ko-KR" altLang="en-US" sz="1500" b="1" dirty="0" err="1">
                <a:latin typeface="+mn-ea"/>
              </a:rPr>
              <a:t>숲속의</a:t>
            </a:r>
            <a:r>
              <a:rPr lang="ko-KR" altLang="en-US" sz="1500" b="1" dirty="0">
                <a:latin typeface="+mn-ea"/>
              </a:rPr>
              <a:t> 제왕</a:t>
            </a:r>
            <a:r>
              <a:rPr lang="en-US" altLang="ko-KR" sz="1500" b="1" dirty="0">
                <a:latin typeface="+mn-ea"/>
              </a:rPr>
              <a:t>, </a:t>
            </a:r>
            <a:r>
              <a:rPr lang="ko-KR" altLang="en-US" sz="1500" b="1" dirty="0">
                <a:latin typeface="+mn-ea"/>
              </a:rPr>
              <a:t>담비’</a:t>
            </a:r>
            <a:r>
              <a:rPr lang="ko-KR" altLang="en-US" sz="1400" b="1" dirty="0">
                <a:latin typeface="+mn-ea"/>
              </a:rPr>
              <a:t> 연출</a:t>
            </a:r>
          </a:p>
          <a:p>
            <a:pPr fontAlgn="base">
              <a:lnSpc>
                <a:spcPts val="2300"/>
              </a:lnSpc>
            </a:pP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+mj-ea"/>
              </a:rPr>
              <a:t>           </a:t>
            </a:r>
            <a:r>
              <a:rPr lang="en-US" altLang="ko-KR" sz="1400" b="1" dirty="0">
                <a:solidFill>
                  <a:schemeClr val="tx2"/>
                </a:solidFill>
                <a:latin typeface="+mj-ea"/>
              </a:rPr>
              <a:t>(KBS TV</a:t>
            </a:r>
            <a:r>
              <a:rPr lang="ko-KR" altLang="en-US" sz="1400" b="1" dirty="0" err="1">
                <a:solidFill>
                  <a:schemeClr val="tx2"/>
                </a:solidFill>
                <a:latin typeface="+mj-ea"/>
              </a:rPr>
              <a:t>다큐</a:t>
            </a:r>
            <a:r>
              <a:rPr lang="ko-KR" altLang="en-US" sz="1400" b="1" dirty="0">
                <a:solidFill>
                  <a:schemeClr val="tx2"/>
                </a:solidFill>
                <a:latin typeface="+mj-ea"/>
              </a:rPr>
              <a:t> 부문 우수프로그램상 수상</a:t>
            </a:r>
            <a:r>
              <a:rPr lang="en-US" altLang="ko-KR" sz="1400" b="1" dirty="0">
                <a:solidFill>
                  <a:schemeClr val="tx2"/>
                </a:solidFill>
                <a:latin typeface="+mj-ea"/>
              </a:rPr>
              <a:t>)</a:t>
            </a:r>
          </a:p>
        </p:txBody>
      </p:sp>
      <p:pic>
        <p:nvPicPr>
          <p:cNvPr id="10" name="그림 9" descr="IMG_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2325" y="653142"/>
            <a:ext cx="2382875" cy="1403498"/>
          </a:xfrm>
          <a:prstGeom prst="rect">
            <a:avLst/>
          </a:prstGeom>
          <a:effectLst>
            <a:outerShdw blurRad="139700" dist="127000" dir="14040000" sx="101000" sy="101000" algn="br" rotWithShape="0">
              <a:prstClr val="black">
                <a:alpha val="3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1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531588" y="638363"/>
            <a:ext cx="201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대표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History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367671" y="935101"/>
            <a:ext cx="8263055" cy="496780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ts val="23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          . MBC </a:t>
            </a:r>
            <a:r>
              <a:rPr lang="ko-KR" altLang="en-US" sz="1400" b="1" dirty="0" err="1">
                <a:solidFill>
                  <a:schemeClr val="tx1"/>
                </a:solidFill>
                <a:latin typeface="+mj-ea"/>
              </a:rPr>
              <a:t>보도제작국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 특임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2CP ‘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미디어비평’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, ‘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사실은’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, ‘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경제매거진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M’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등 연출</a:t>
            </a:r>
          </a:p>
          <a:p>
            <a:pPr fontAlgn="base">
              <a:lnSpc>
                <a:spcPts val="23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          . EBS ‘</a:t>
            </a:r>
            <a:r>
              <a:rPr lang="ko-KR" altLang="en-US" sz="1400" b="1" dirty="0" err="1">
                <a:solidFill>
                  <a:schemeClr val="tx1"/>
                </a:solidFill>
                <a:latin typeface="+mj-ea"/>
              </a:rPr>
              <a:t>똘레랑스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’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, KBS1 ‘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도전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지구탐험대’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, KBS2 ‘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세상의 아침’ 등 연출 </a:t>
            </a:r>
          </a:p>
          <a:p>
            <a:pPr fontAlgn="base">
              <a:lnSpc>
                <a:spcPts val="23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          . MBC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특집 </a:t>
            </a:r>
            <a:r>
              <a:rPr lang="ko-KR" altLang="en-US" sz="1400" b="1" dirty="0" err="1">
                <a:solidFill>
                  <a:schemeClr val="tx1"/>
                </a:solidFill>
                <a:latin typeface="+mj-ea"/>
              </a:rPr>
              <a:t>종군다큐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 ‘레바논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불타는 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50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일’ 연출 </a:t>
            </a:r>
          </a:p>
          <a:p>
            <a:pPr fontAlgn="base">
              <a:lnSpc>
                <a:spcPts val="23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          . NATV(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국회방송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) </a:t>
            </a:r>
            <a:r>
              <a:rPr lang="ko-KR" altLang="en-US" sz="1400" b="1" dirty="0" err="1">
                <a:solidFill>
                  <a:schemeClr val="tx1"/>
                </a:solidFill>
                <a:latin typeface="+mj-ea"/>
              </a:rPr>
              <a:t>특집다큐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 ‘대한민국 헌법’ 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3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부작 연출 外 다수 제작 </a:t>
            </a:r>
          </a:p>
          <a:p>
            <a:pPr fontAlgn="base">
              <a:lnSpc>
                <a:spcPts val="23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          . MBC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광복절 </a:t>
            </a:r>
            <a:r>
              <a:rPr lang="ko-KR" altLang="en-US" sz="1400" b="1" dirty="0" err="1">
                <a:solidFill>
                  <a:schemeClr val="tx1"/>
                </a:solidFill>
                <a:latin typeface="+mj-ea"/>
              </a:rPr>
              <a:t>특집다큐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 ‘나비의 꿈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, 49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일간의 이야기’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위안부 할머니들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)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</a:rPr>
              <a:t>연출</a:t>
            </a:r>
            <a:endParaRPr lang="ko-KR" altLang="en-US" sz="1400" b="1" dirty="0">
              <a:solidFill>
                <a:schemeClr val="tx1"/>
              </a:solidFill>
            </a:endParaRPr>
          </a:p>
          <a:p>
            <a:pPr fontAlgn="base">
              <a:lnSpc>
                <a:spcPts val="23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          . EBS </a:t>
            </a:r>
            <a:r>
              <a:rPr lang="ko-KR" altLang="en-US" sz="1400" b="1" dirty="0" err="1">
                <a:solidFill>
                  <a:schemeClr val="tx1"/>
                </a:solidFill>
              </a:rPr>
              <a:t>특집다큐</a:t>
            </a:r>
            <a:r>
              <a:rPr lang="ko-KR" altLang="en-US" sz="1400" b="1" dirty="0">
                <a:solidFill>
                  <a:schemeClr val="tx1"/>
                </a:solidFill>
              </a:rPr>
              <a:t> ‘세계의 정신전력 현장을 가다’ 연출 </a:t>
            </a:r>
          </a:p>
          <a:p>
            <a:pPr fontAlgn="base">
              <a:lnSpc>
                <a:spcPts val="23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          . SBS </a:t>
            </a:r>
            <a:r>
              <a:rPr lang="ko-KR" altLang="en-US" sz="1400" b="1" dirty="0" err="1">
                <a:solidFill>
                  <a:schemeClr val="tx1"/>
                </a:solidFill>
              </a:rPr>
              <a:t>일요특선다큐</a:t>
            </a:r>
            <a:r>
              <a:rPr lang="ko-KR" altLang="en-US" sz="1400" b="1" dirty="0">
                <a:solidFill>
                  <a:schemeClr val="tx1"/>
                </a:solidFill>
              </a:rPr>
              <a:t> ‘소상공인 열정시대’ 연출 </a:t>
            </a:r>
          </a:p>
          <a:p>
            <a:pPr fontAlgn="base">
              <a:lnSpc>
                <a:spcPts val="23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          . MBN </a:t>
            </a:r>
            <a:r>
              <a:rPr lang="ko-KR" altLang="en-US" sz="1400" b="1" dirty="0" err="1">
                <a:solidFill>
                  <a:schemeClr val="tx1"/>
                </a:solidFill>
              </a:rPr>
              <a:t>휴먼다큐</a:t>
            </a:r>
            <a:r>
              <a:rPr lang="ko-KR" altLang="en-US" sz="1400" b="1" dirty="0">
                <a:solidFill>
                  <a:schemeClr val="tx1"/>
                </a:solidFill>
              </a:rPr>
              <a:t> ‘</a:t>
            </a:r>
            <a:r>
              <a:rPr lang="ko-KR" altLang="en-US" sz="1400" b="1" dirty="0" err="1">
                <a:solidFill>
                  <a:schemeClr val="tx1"/>
                </a:solidFill>
              </a:rPr>
              <a:t>울엄마</a:t>
            </a:r>
            <a:r>
              <a:rPr lang="ko-KR" altLang="en-US" sz="1400" b="1" dirty="0">
                <a:solidFill>
                  <a:schemeClr val="tx1"/>
                </a:solidFill>
              </a:rPr>
              <a:t>’ 연출 </a:t>
            </a:r>
          </a:p>
          <a:p>
            <a:pPr fontAlgn="base">
              <a:lnSpc>
                <a:spcPts val="23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          . KBS </a:t>
            </a:r>
            <a:r>
              <a:rPr lang="ko-KR" altLang="en-US" sz="1400" b="1" dirty="0" err="1">
                <a:solidFill>
                  <a:schemeClr val="tx1"/>
                </a:solidFill>
              </a:rPr>
              <a:t>특집다큐</a:t>
            </a:r>
            <a:r>
              <a:rPr lang="ko-KR" altLang="en-US" sz="1400" b="1" dirty="0">
                <a:solidFill>
                  <a:schemeClr val="tx1"/>
                </a:solidFill>
              </a:rPr>
              <a:t> ‘미래를 여는 열쇠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</a:rPr>
              <a:t>항공우주산업’ 연출 </a:t>
            </a:r>
          </a:p>
          <a:p>
            <a:pPr fontAlgn="base">
              <a:lnSpc>
                <a:spcPts val="23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          </a:t>
            </a:r>
            <a:r>
              <a:rPr lang="en-US" altLang="ko-KR" sz="1400" b="1" dirty="0">
                <a:solidFill>
                  <a:schemeClr val="tx1"/>
                </a:solidFill>
              </a:rPr>
              <a:t>. </a:t>
            </a:r>
            <a:r>
              <a:rPr lang="ko-KR" altLang="en-US" sz="1400" b="1" dirty="0">
                <a:solidFill>
                  <a:schemeClr val="tx1"/>
                </a:solidFill>
              </a:rPr>
              <a:t>국회방송 제헌</a:t>
            </a:r>
            <a:r>
              <a:rPr lang="en-US" altLang="ko-KR" sz="1400" b="1" dirty="0">
                <a:solidFill>
                  <a:schemeClr val="tx1"/>
                </a:solidFill>
              </a:rPr>
              <a:t>70</a:t>
            </a:r>
            <a:r>
              <a:rPr lang="ko-KR" altLang="en-US" sz="1400" b="1" dirty="0">
                <a:solidFill>
                  <a:schemeClr val="tx1"/>
                </a:solidFill>
              </a:rPr>
              <a:t>년 특집</a:t>
            </a:r>
            <a:r>
              <a:rPr lang="en-US" altLang="ko-KR" sz="1400" b="1" dirty="0">
                <a:solidFill>
                  <a:schemeClr val="tx1"/>
                </a:solidFill>
              </a:rPr>
              <a:t>3</a:t>
            </a:r>
            <a:r>
              <a:rPr lang="ko-KR" altLang="en-US" sz="1400" b="1" dirty="0">
                <a:solidFill>
                  <a:schemeClr val="tx1"/>
                </a:solidFill>
              </a:rPr>
              <a:t>부작 ‘노래는 </a:t>
            </a:r>
            <a:r>
              <a:rPr lang="ko-KR" altLang="en-US" sz="1400" b="1" dirty="0" err="1">
                <a:solidFill>
                  <a:schemeClr val="tx1"/>
                </a:solidFill>
              </a:rPr>
              <a:t>세월따라</a:t>
            </a:r>
            <a:r>
              <a:rPr lang="ko-KR" altLang="en-US" sz="1400" b="1" dirty="0">
                <a:solidFill>
                  <a:schemeClr val="tx1"/>
                </a:solidFill>
              </a:rPr>
              <a:t>’ 연출 </a:t>
            </a:r>
          </a:p>
          <a:p>
            <a:pPr fontAlgn="base">
              <a:lnSpc>
                <a:spcPts val="2300"/>
              </a:lnSpc>
            </a:pPr>
            <a:r>
              <a:rPr lang="en-US" altLang="ko-KR" sz="1300" b="1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ko-KR" altLang="en-US" sz="1400" b="1" dirty="0">
                <a:solidFill>
                  <a:schemeClr val="tx2"/>
                </a:solidFill>
              </a:rPr>
              <a:t>방송통신심의위원회 </a:t>
            </a:r>
            <a:r>
              <a:rPr lang="en-US" altLang="ko-KR" sz="1400" b="1" dirty="0">
                <a:solidFill>
                  <a:schemeClr val="tx2"/>
                </a:solidFill>
              </a:rPr>
              <a:t>‘</a:t>
            </a:r>
            <a:r>
              <a:rPr lang="ko-KR" altLang="en-US" sz="1400" b="1" dirty="0">
                <a:solidFill>
                  <a:schemeClr val="tx2"/>
                </a:solidFill>
              </a:rPr>
              <a:t>이달의 좋은 프로그램상</a:t>
            </a:r>
            <a:r>
              <a:rPr lang="en-US" altLang="ko-KR" sz="1400" b="1" dirty="0">
                <a:solidFill>
                  <a:schemeClr val="tx2"/>
                </a:solidFill>
              </a:rPr>
              <a:t>’</a:t>
            </a:r>
            <a:r>
              <a:rPr lang="ko-KR" altLang="en-US" sz="1400" b="1" dirty="0">
                <a:solidFill>
                  <a:schemeClr val="tx2"/>
                </a:solidFill>
              </a:rPr>
              <a:t>  및 </a:t>
            </a:r>
            <a:r>
              <a:rPr lang="en-US" altLang="ko-KR" sz="1400" b="1" dirty="0">
                <a:solidFill>
                  <a:schemeClr val="tx2"/>
                </a:solidFill>
              </a:rPr>
              <a:t>‘</a:t>
            </a:r>
            <a:r>
              <a:rPr lang="ko-KR" altLang="en-US" sz="1400" b="1" dirty="0">
                <a:solidFill>
                  <a:schemeClr val="tx2"/>
                </a:solidFill>
              </a:rPr>
              <a:t>올해의 좋은 프로그램상</a:t>
            </a:r>
            <a:r>
              <a:rPr lang="en-US" altLang="ko-KR" sz="1400" b="1" dirty="0">
                <a:solidFill>
                  <a:schemeClr val="tx2"/>
                </a:solidFill>
              </a:rPr>
              <a:t>’</a:t>
            </a:r>
            <a:r>
              <a:rPr lang="ko-KR" altLang="en-US" sz="1400" b="1" dirty="0">
                <a:solidFill>
                  <a:schemeClr val="tx2"/>
                </a:solidFill>
              </a:rPr>
              <a:t> 수상 </a:t>
            </a:r>
            <a:r>
              <a:rPr lang="en-US" altLang="ko-KR" sz="1400" b="1" dirty="0">
                <a:solidFill>
                  <a:schemeClr val="tx2"/>
                </a:solidFill>
              </a:rPr>
              <a:t>/</a:t>
            </a:r>
          </a:p>
          <a:p>
            <a:pPr fontAlgn="base">
              <a:lnSpc>
                <a:spcPts val="2300"/>
              </a:lnSpc>
            </a:pPr>
            <a:r>
              <a:rPr lang="ko-KR" altLang="en-US" sz="1400" b="1" dirty="0">
                <a:solidFill>
                  <a:schemeClr val="tx2"/>
                </a:solidFill>
              </a:rPr>
              <a:t>             </a:t>
            </a:r>
            <a:r>
              <a:rPr lang="ko-KR" altLang="en-US" sz="1400" b="1" dirty="0" err="1">
                <a:solidFill>
                  <a:schemeClr val="tx2"/>
                </a:solidFill>
              </a:rPr>
              <a:t>독립피디협회</a:t>
            </a:r>
            <a:r>
              <a:rPr lang="ko-KR" altLang="en-US" sz="1400" b="1" dirty="0">
                <a:solidFill>
                  <a:schemeClr val="tx2"/>
                </a:solidFill>
              </a:rPr>
              <a:t> </a:t>
            </a:r>
            <a:r>
              <a:rPr lang="en-US" altLang="ko-KR" sz="1400" b="1" dirty="0">
                <a:solidFill>
                  <a:schemeClr val="tx2"/>
                </a:solidFill>
              </a:rPr>
              <a:t>‘</a:t>
            </a:r>
            <a:r>
              <a:rPr lang="ko-KR" altLang="en-US" sz="1400" b="1" dirty="0">
                <a:solidFill>
                  <a:schemeClr val="tx2"/>
                </a:solidFill>
              </a:rPr>
              <a:t>이달의 좋은 프로그램상’ 수상</a:t>
            </a:r>
            <a:endParaRPr lang="en-US" altLang="ko-KR" sz="1400" b="1" dirty="0">
              <a:solidFill>
                <a:schemeClr val="tx2"/>
              </a:solidFill>
            </a:endParaRPr>
          </a:p>
          <a:p>
            <a:pPr fontAlgn="base">
              <a:lnSpc>
                <a:spcPts val="2300"/>
              </a:lnSpc>
            </a:pPr>
            <a:endParaRPr lang="ko-KR" alt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lnSpc>
                <a:spcPts val="23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            </a:t>
            </a:r>
            <a:r>
              <a:rPr lang="en-US" altLang="ko-KR" sz="1400" b="1" dirty="0">
                <a:solidFill>
                  <a:schemeClr val="tx1"/>
                </a:solidFill>
              </a:rPr>
              <a:t>. KBS-1TV '</a:t>
            </a:r>
            <a:r>
              <a:rPr lang="ko-KR" altLang="en-US" sz="1400" b="1" dirty="0" err="1">
                <a:solidFill>
                  <a:schemeClr val="tx1"/>
                </a:solidFill>
              </a:rPr>
              <a:t>다큐공감</a:t>
            </a:r>
            <a:r>
              <a:rPr lang="en-US" altLang="ko-KR" sz="1400" b="1" dirty="0">
                <a:solidFill>
                  <a:schemeClr val="tx1"/>
                </a:solidFill>
              </a:rPr>
              <a:t>' (</a:t>
            </a:r>
            <a:r>
              <a:rPr lang="ko-KR" altLang="en-US" sz="1400" b="1" dirty="0">
                <a:solidFill>
                  <a:schemeClr val="tx1"/>
                </a:solidFill>
              </a:rPr>
              <a:t>여든에 편지를 쓰다</a:t>
            </a:r>
            <a:r>
              <a:rPr lang="en-US" altLang="ko-KR" sz="1400" b="1" dirty="0">
                <a:solidFill>
                  <a:schemeClr val="tx1"/>
                </a:solidFill>
              </a:rPr>
              <a:t>, 2019</a:t>
            </a:r>
            <a:r>
              <a:rPr lang="ko-KR" altLang="en-US" sz="1400" b="1" dirty="0">
                <a:solidFill>
                  <a:schemeClr val="tx1"/>
                </a:solidFill>
              </a:rPr>
              <a:t>동백아가씨</a:t>
            </a:r>
            <a:r>
              <a:rPr lang="en-US" altLang="ko-KR" sz="1400" b="1" dirty="0">
                <a:solidFill>
                  <a:schemeClr val="tx1"/>
                </a:solidFill>
              </a:rPr>
              <a:t>) </a:t>
            </a:r>
            <a:r>
              <a:rPr lang="ko-KR" altLang="en-US" sz="1400" b="1" dirty="0">
                <a:solidFill>
                  <a:schemeClr val="tx1"/>
                </a:solidFill>
              </a:rPr>
              <a:t>연출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fontAlgn="base">
              <a:lnSpc>
                <a:spcPts val="23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   </a:t>
            </a:r>
            <a:r>
              <a:rPr lang="ko-KR" altLang="en-US" sz="1500" b="1" dirty="0">
                <a:solidFill>
                  <a:schemeClr val="tx1"/>
                </a:solidFill>
                <a:latin typeface="HY목판L" pitchFamily="18" charset="-127"/>
                <a:ea typeface="HY목판L" pitchFamily="18" charset="-127"/>
              </a:rPr>
              <a:t>現在</a:t>
            </a:r>
            <a:r>
              <a:rPr lang="ko-KR" altLang="en-US" sz="1500" b="1" dirty="0">
                <a:solidFill>
                  <a:schemeClr val="tx1"/>
                </a:solidFill>
              </a:rPr>
              <a:t>   </a:t>
            </a:r>
            <a:r>
              <a:rPr lang="en-US" altLang="ko-KR" sz="1500" b="1" dirty="0">
                <a:solidFill>
                  <a:schemeClr val="tx1"/>
                </a:solidFill>
              </a:rPr>
              <a:t>. 2020</a:t>
            </a:r>
            <a:r>
              <a:rPr lang="ko-KR" altLang="en-US" sz="1500" b="1" dirty="0">
                <a:solidFill>
                  <a:schemeClr val="tx1"/>
                </a:solidFill>
              </a:rPr>
              <a:t>년 </a:t>
            </a:r>
            <a:r>
              <a:rPr lang="en-US" altLang="ko-KR" sz="1500" b="1" dirty="0">
                <a:solidFill>
                  <a:schemeClr val="tx1"/>
                </a:solidFill>
              </a:rPr>
              <a:t>KBS-1TV </a:t>
            </a:r>
            <a:r>
              <a:rPr lang="ko-KR" altLang="en-US" sz="1500" b="1" dirty="0">
                <a:solidFill>
                  <a:schemeClr val="tx1"/>
                </a:solidFill>
              </a:rPr>
              <a:t>특집 다큐멘터리 연출 中 </a:t>
            </a:r>
            <a:endParaRPr lang="ko-KR" altLang="en-US" sz="1600" b="1" dirty="0"/>
          </a:p>
          <a:p>
            <a:pPr fontAlgn="base">
              <a:lnSpc>
                <a:spcPts val="2300"/>
              </a:lnSpc>
            </a:pPr>
            <a:endParaRPr lang="ko-KR" alt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31588" y="638363"/>
            <a:ext cx="201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대표작가  </a:t>
            </a:r>
            <a:endParaRPr lang="en-US" altLang="ko-KR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History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096003" y="991089"/>
            <a:ext cx="4625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dirty="0"/>
              <a:t>조 예 촌 작가 </a:t>
            </a:r>
            <a:r>
              <a:rPr lang="en-US" altLang="ko-KR" sz="1600" dirty="0"/>
              <a:t>(25</a:t>
            </a:r>
            <a:r>
              <a:rPr lang="ko-KR" altLang="en-US" sz="1600" dirty="0" err="1"/>
              <a:t>년차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5527077" y="1759756"/>
            <a:ext cx="6039447" cy="448086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095962" y="1761698"/>
            <a:ext cx="5726728" cy="4480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300"/>
              </a:lnSpc>
            </a:pPr>
            <a:endParaRPr lang="ko-KR" altLang="en-US" sz="1400" dirty="0">
              <a:latin typeface="+mn-ea"/>
            </a:endParaRPr>
          </a:p>
          <a:p>
            <a:pPr fontAlgn="base"/>
            <a:r>
              <a:rPr lang="en-US" altLang="ko-KR" sz="1400" b="1" dirty="0">
                <a:latin typeface="+mj-ea"/>
                <a:ea typeface="+mj-ea"/>
              </a:rPr>
              <a:t>KBS1  [ </a:t>
            </a:r>
            <a:r>
              <a:rPr lang="ko-KR" altLang="en-US" sz="1400" b="1" dirty="0">
                <a:latin typeface="+mj-ea"/>
                <a:ea typeface="+mj-ea"/>
              </a:rPr>
              <a:t>사람과 사람들 </a:t>
            </a:r>
            <a:r>
              <a:rPr lang="en-US" altLang="ko-KR" sz="1400" b="1" dirty="0">
                <a:latin typeface="+mj-ea"/>
                <a:ea typeface="+mj-ea"/>
              </a:rPr>
              <a:t>]</a:t>
            </a:r>
          </a:p>
          <a:p>
            <a:pPr fontAlgn="base"/>
            <a:r>
              <a:rPr lang="en-US" altLang="ko-KR" sz="1400" b="1" dirty="0">
                <a:latin typeface="+mj-ea"/>
              </a:rPr>
              <a:t>KBS1 [</a:t>
            </a:r>
            <a:r>
              <a:rPr lang="ko-KR" altLang="en-US" sz="1400" b="1" dirty="0" err="1">
                <a:latin typeface="+mj-ea"/>
              </a:rPr>
              <a:t>다큐공감</a:t>
            </a:r>
            <a:r>
              <a:rPr lang="en-US" altLang="ko-KR" sz="1400" b="1" dirty="0">
                <a:latin typeface="+mj-ea"/>
              </a:rPr>
              <a:t>-</a:t>
            </a:r>
            <a:r>
              <a:rPr lang="ko-KR" altLang="en-US" sz="1400" b="1" dirty="0">
                <a:latin typeface="+mj-ea"/>
              </a:rPr>
              <a:t>옹고집아버지와 </a:t>
            </a:r>
            <a:r>
              <a:rPr lang="ko-KR" altLang="en-US" sz="1400" b="1" dirty="0" err="1">
                <a:latin typeface="+mj-ea"/>
              </a:rPr>
              <a:t>다섯형제</a:t>
            </a:r>
            <a:r>
              <a:rPr lang="en-US" altLang="ko-KR" sz="1400" b="1" dirty="0">
                <a:latin typeface="+mj-ea"/>
              </a:rPr>
              <a:t>]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latin typeface="+mj-ea"/>
              </a:rPr>
              <a:t> 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(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이달의 작품상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)</a:t>
            </a:r>
          </a:p>
          <a:p>
            <a:pPr fontAlgn="base"/>
            <a:endParaRPr lang="en-US" altLang="ko-KR" sz="1400" b="1" dirty="0">
              <a:solidFill>
                <a:srgbClr val="E56415"/>
              </a:solidFill>
              <a:latin typeface="+mj-ea"/>
            </a:endParaRPr>
          </a:p>
          <a:p>
            <a:pPr fontAlgn="base"/>
            <a:r>
              <a:rPr lang="en-US" altLang="ko-KR" sz="1400" b="1" dirty="0">
                <a:latin typeface="+mj-ea"/>
              </a:rPr>
              <a:t>KBS1  [ </a:t>
            </a:r>
            <a:r>
              <a:rPr lang="ko-KR" altLang="en-US" sz="1400" b="1" dirty="0" err="1">
                <a:latin typeface="+mj-ea"/>
              </a:rPr>
              <a:t>다큐공감</a:t>
            </a:r>
            <a:r>
              <a:rPr lang="ko-KR" altLang="en-US" sz="1400" b="1" dirty="0">
                <a:latin typeface="+mj-ea"/>
              </a:rPr>
              <a:t> </a:t>
            </a:r>
            <a:r>
              <a:rPr lang="en-US" altLang="ko-KR" sz="1400" b="1" dirty="0">
                <a:latin typeface="+mj-ea"/>
              </a:rPr>
              <a:t>] </a:t>
            </a:r>
          </a:p>
          <a:p>
            <a:pPr fontAlgn="base"/>
            <a:r>
              <a:rPr lang="en-US" altLang="ko-KR" sz="1400" b="1" dirty="0">
                <a:latin typeface="+mj-ea"/>
              </a:rPr>
              <a:t>KBS1 [</a:t>
            </a:r>
            <a:r>
              <a:rPr lang="ko-KR" altLang="en-US" sz="1400" b="1" dirty="0">
                <a:latin typeface="+mj-ea"/>
              </a:rPr>
              <a:t>사람과 사람들</a:t>
            </a:r>
            <a:r>
              <a:rPr lang="en-US" altLang="ko-KR" sz="1400" b="1" dirty="0">
                <a:latin typeface="+mj-ea"/>
              </a:rPr>
              <a:t>–</a:t>
            </a:r>
            <a:r>
              <a:rPr lang="ko-KR" altLang="en-US" sz="1400" b="1" dirty="0">
                <a:latin typeface="+mj-ea"/>
              </a:rPr>
              <a:t>삼형제</a:t>
            </a:r>
            <a:r>
              <a:rPr lang="en-US" altLang="ko-KR" sz="1400" b="1" dirty="0">
                <a:latin typeface="+mj-ea"/>
              </a:rPr>
              <a:t>, </a:t>
            </a:r>
            <a:r>
              <a:rPr lang="ko-KR" altLang="en-US" sz="1400" b="1" dirty="0">
                <a:latin typeface="+mj-ea"/>
              </a:rPr>
              <a:t>집을 짓다</a:t>
            </a:r>
            <a:r>
              <a:rPr lang="en-US" altLang="ko-KR" sz="1400" b="1" dirty="0">
                <a:latin typeface="+mj-ea"/>
              </a:rPr>
              <a:t>] 2</a:t>
            </a:r>
            <a:r>
              <a:rPr lang="ko-KR" altLang="en-US" sz="1400" b="1" dirty="0">
                <a:latin typeface="+mj-ea"/>
              </a:rPr>
              <a:t>부작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latin typeface="+mj-ea"/>
              </a:rPr>
              <a:t> </a:t>
            </a:r>
          </a:p>
          <a:p>
            <a:pPr fontAlgn="base"/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(2016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년도 결산 외주제작 우수작품상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) 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fontAlgn="base"/>
            <a:endParaRPr lang="ko-KR" altLang="en-US" sz="14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sz="1400" b="1" dirty="0">
                <a:latin typeface="+mj-ea"/>
              </a:rPr>
              <a:t>KBS1  [ </a:t>
            </a:r>
            <a:r>
              <a:rPr lang="ko-KR" altLang="en-US" sz="1400" b="1" dirty="0">
                <a:latin typeface="+mj-ea"/>
              </a:rPr>
              <a:t>인간극장 </a:t>
            </a:r>
            <a:r>
              <a:rPr lang="en-US" altLang="ko-KR" sz="1400" b="1" dirty="0">
                <a:latin typeface="+mj-ea"/>
              </a:rPr>
              <a:t>] </a:t>
            </a:r>
            <a:endParaRPr lang="ko-KR" altLang="en-US" sz="1400" b="1" dirty="0">
              <a:latin typeface="+mj-ea"/>
            </a:endParaRPr>
          </a:p>
          <a:p>
            <a:pPr fontAlgn="base"/>
            <a:endParaRPr lang="en-US" altLang="ko-KR" sz="1400" b="1" dirty="0">
              <a:latin typeface="+mj-ea"/>
            </a:endParaRPr>
          </a:p>
          <a:p>
            <a:pPr fontAlgn="base"/>
            <a:r>
              <a:rPr lang="ko-KR" altLang="en-US" sz="1400" b="1" dirty="0">
                <a:latin typeface="+mj-ea"/>
                <a:ea typeface="+mj-ea"/>
              </a:rPr>
              <a:t>채널</a:t>
            </a:r>
            <a:r>
              <a:rPr lang="en-US" altLang="ko-KR" sz="1400" b="1" dirty="0">
                <a:latin typeface="+mj-ea"/>
                <a:ea typeface="+mj-ea"/>
              </a:rPr>
              <a:t>A [ </a:t>
            </a:r>
            <a:r>
              <a:rPr lang="ko-KR" altLang="en-US" sz="1400" b="1" dirty="0">
                <a:latin typeface="+mj-ea"/>
                <a:ea typeface="+mj-ea"/>
              </a:rPr>
              <a:t>너는 내 운명 </a:t>
            </a:r>
            <a:r>
              <a:rPr lang="en-US" altLang="ko-KR" sz="1400" b="1" dirty="0">
                <a:latin typeface="+mj-ea"/>
                <a:ea typeface="+mj-ea"/>
              </a:rPr>
              <a:t>] JTBC [ </a:t>
            </a:r>
            <a:r>
              <a:rPr lang="ko-KR" altLang="en-US" sz="1400" b="1" dirty="0">
                <a:latin typeface="+mj-ea"/>
                <a:ea typeface="+mj-ea"/>
              </a:rPr>
              <a:t>당신의 이야기 </a:t>
            </a:r>
            <a:r>
              <a:rPr lang="en-US" altLang="ko-KR" sz="1400" b="1" dirty="0">
                <a:latin typeface="+mj-ea"/>
                <a:ea typeface="+mj-ea"/>
              </a:rPr>
              <a:t>] </a:t>
            </a:r>
          </a:p>
          <a:p>
            <a:pPr fontAlgn="base"/>
            <a:endParaRPr lang="en-US" altLang="ko-KR" sz="1400" b="1" dirty="0">
              <a:latin typeface="+mj-ea"/>
              <a:ea typeface="+mj-ea"/>
            </a:endParaRPr>
          </a:p>
          <a:p>
            <a:pPr fontAlgn="base"/>
            <a:r>
              <a:rPr lang="en-US" altLang="ko-KR" sz="1400" b="1" dirty="0">
                <a:latin typeface="+mj-ea"/>
                <a:ea typeface="+mj-ea"/>
              </a:rPr>
              <a:t>SBS    [ </a:t>
            </a:r>
            <a:r>
              <a:rPr lang="ko-KR" altLang="en-US" sz="1400" b="1" dirty="0">
                <a:latin typeface="+mj-ea"/>
                <a:ea typeface="+mj-ea"/>
              </a:rPr>
              <a:t>세상에서 가장 아름다운 여행 </a:t>
            </a:r>
            <a:r>
              <a:rPr lang="en-US" altLang="ko-KR" sz="1400" b="1" dirty="0">
                <a:latin typeface="+mj-ea"/>
                <a:ea typeface="+mj-ea"/>
              </a:rPr>
              <a:t>]</a:t>
            </a:r>
            <a:endParaRPr lang="ko-KR" altLang="en-US" sz="1400" b="1" dirty="0">
              <a:latin typeface="+mj-ea"/>
              <a:ea typeface="+mj-ea"/>
            </a:endParaRPr>
          </a:p>
          <a:p>
            <a:pPr fontAlgn="base"/>
            <a:endParaRPr lang="en-US" altLang="ko-KR" sz="1400" b="1" dirty="0">
              <a:latin typeface="+mj-ea"/>
              <a:ea typeface="+mj-ea"/>
            </a:endParaRPr>
          </a:p>
          <a:p>
            <a:pPr fontAlgn="base"/>
            <a:r>
              <a:rPr lang="en-US" altLang="ko-KR" sz="1400" b="1" dirty="0">
                <a:latin typeface="+mj-ea"/>
              </a:rPr>
              <a:t>EBS    [ </a:t>
            </a:r>
            <a:r>
              <a:rPr lang="ko-KR" altLang="en-US" sz="1400" b="1" dirty="0">
                <a:latin typeface="+mj-ea"/>
              </a:rPr>
              <a:t>대국민화해프로젝트 용서 </a:t>
            </a:r>
            <a:r>
              <a:rPr lang="en-US" altLang="ko-KR" sz="1400" b="1" dirty="0">
                <a:latin typeface="+mj-ea"/>
              </a:rPr>
              <a:t>] [ </a:t>
            </a:r>
            <a:r>
              <a:rPr lang="ko-KR" altLang="en-US" sz="1400" b="1" dirty="0">
                <a:latin typeface="+mj-ea"/>
              </a:rPr>
              <a:t>고부열전 </a:t>
            </a:r>
            <a:r>
              <a:rPr lang="en-US" altLang="ko-KR" sz="1400" b="1" dirty="0">
                <a:latin typeface="+mj-ea"/>
              </a:rPr>
              <a:t>] </a:t>
            </a:r>
            <a:endParaRPr lang="ko-KR" altLang="en-US" sz="1400" b="1" dirty="0">
              <a:latin typeface="+mj-ea"/>
            </a:endParaRPr>
          </a:p>
          <a:p>
            <a:pPr fontAlgn="base"/>
            <a:endParaRPr lang="en-US" altLang="ko-KR" sz="1400" b="1" dirty="0">
              <a:latin typeface="+mj-ea"/>
              <a:ea typeface="+mj-ea"/>
            </a:endParaRPr>
          </a:p>
          <a:p>
            <a:pPr fontAlgn="base"/>
            <a:r>
              <a:rPr lang="en-US" altLang="ko-KR" sz="1400" b="1" dirty="0">
                <a:latin typeface="+mj-ea"/>
                <a:ea typeface="+mj-ea"/>
              </a:rPr>
              <a:t>EBS    [ </a:t>
            </a:r>
            <a:r>
              <a:rPr lang="ko-KR" altLang="en-US" sz="1400" b="1" dirty="0">
                <a:latin typeface="+mj-ea"/>
                <a:ea typeface="+mj-ea"/>
              </a:rPr>
              <a:t>하나 뿐인 지구 </a:t>
            </a:r>
            <a:r>
              <a:rPr lang="en-US" altLang="ko-KR" sz="1400" b="1" dirty="0">
                <a:latin typeface="+mj-ea"/>
                <a:ea typeface="+mj-ea"/>
              </a:rPr>
              <a:t>] KBS [ </a:t>
            </a:r>
            <a:r>
              <a:rPr lang="ko-KR" altLang="en-US" sz="1400" b="1" dirty="0">
                <a:latin typeface="+mj-ea"/>
                <a:ea typeface="+mj-ea"/>
              </a:rPr>
              <a:t>현장르포 제</a:t>
            </a:r>
            <a:r>
              <a:rPr lang="en-US" altLang="ko-KR" sz="1400" b="1" dirty="0">
                <a:latin typeface="+mj-ea"/>
                <a:ea typeface="+mj-ea"/>
              </a:rPr>
              <a:t>3</a:t>
            </a:r>
            <a:r>
              <a:rPr lang="ko-KR" altLang="en-US" sz="1400" b="1" dirty="0">
                <a:latin typeface="+mj-ea"/>
                <a:ea typeface="+mj-ea"/>
              </a:rPr>
              <a:t>지대 </a:t>
            </a:r>
            <a:r>
              <a:rPr lang="en-US" altLang="ko-KR" sz="1400" b="1" dirty="0">
                <a:latin typeface="+mj-ea"/>
                <a:ea typeface="+mj-ea"/>
              </a:rPr>
              <a:t>] </a:t>
            </a:r>
            <a:endParaRPr lang="ko-KR" altLang="en-US" sz="1400" b="1" dirty="0">
              <a:latin typeface="+mj-ea"/>
              <a:ea typeface="+mj-ea"/>
            </a:endParaRPr>
          </a:p>
          <a:p>
            <a:pPr fontAlgn="base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*수상 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: EBS [</a:t>
            </a:r>
            <a:r>
              <a:rPr lang="ko-KR" altLang="en-US" sz="1400" b="1" dirty="0" err="1">
                <a:solidFill>
                  <a:schemeClr val="tx2">
                    <a:lumMod val="75000"/>
                  </a:schemeClr>
                </a:solidFill>
                <a:latin typeface="+mj-ea"/>
              </a:rPr>
              <a:t>하나뿐인지구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-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산만한 아이의 밥상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] 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fontAlgn="base"/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(2005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년도 외주제작 최우수작품상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) 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fontAlgn="base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		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5DF7B2-16EF-4630-9EA1-C444293D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960" y="744961"/>
            <a:ext cx="2354012" cy="1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60805" y="9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3860805" y="3558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3530549" y="192139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0547" y="4901131"/>
            <a:ext cx="831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3841" y="1132629"/>
            <a:ext cx="7992091" cy="5601533"/>
          </a:xfrm>
          <a:prstGeom prst="rect">
            <a:avLst/>
          </a:prstGeom>
          <a:noFill/>
          <a:ln cmpd="sng">
            <a:noFill/>
            <a:prstDash val="sysDash"/>
          </a:ln>
          <a:effectLst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i="1" dirty="0">
                <a:solidFill>
                  <a:schemeClr val="accent5">
                    <a:lumMod val="50000"/>
                  </a:schemeClr>
                </a:solidFill>
              </a:rPr>
              <a:t>2014</a:t>
            </a:r>
            <a:r>
              <a:rPr lang="ko-KR" altLang="en-US" sz="1400" b="1" i="1" dirty="0">
                <a:solidFill>
                  <a:schemeClr val="accent5">
                    <a:lumMod val="50000"/>
                  </a:schemeClr>
                </a:solidFill>
              </a:rPr>
              <a:t>년</a:t>
            </a:r>
            <a:r>
              <a:rPr lang="ko-KR" altLang="en-US" sz="1400" dirty="0"/>
              <a:t>   </a:t>
            </a:r>
            <a:r>
              <a:rPr lang="en-US" altLang="ko-KR" sz="1400" dirty="0"/>
              <a:t>12</a:t>
            </a:r>
            <a:r>
              <a:rPr lang="ko-KR" altLang="en-US" sz="1400" dirty="0"/>
              <a:t>월 </a:t>
            </a:r>
            <a:r>
              <a:rPr lang="en-US" altLang="ko-KR" sz="1400" dirty="0"/>
              <a:t>1</a:t>
            </a:r>
            <a:r>
              <a:rPr lang="ko-KR" altLang="en-US" sz="1400" dirty="0"/>
              <a:t>일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       &lt;</a:t>
            </a:r>
            <a:r>
              <a:rPr lang="ko-KR" altLang="en-US" sz="1400" dirty="0"/>
              <a:t>황금나무</a:t>
            </a:r>
            <a:r>
              <a:rPr lang="en-US" altLang="ko-KR" sz="1400" dirty="0"/>
              <a:t>&gt; </a:t>
            </a:r>
            <a:r>
              <a:rPr lang="ko-KR" altLang="en-US" sz="1400" dirty="0"/>
              <a:t>사업자 등록 </a:t>
            </a:r>
            <a:r>
              <a:rPr lang="en-US" altLang="ko-KR" sz="1400" dirty="0"/>
              <a:t>(</a:t>
            </a:r>
            <a:r>
              <a:rPr lang="ko-KR" altLang="en-US" sz="1400" dirty="0"/>
              <a:t>방송프로그램 제작</a:t>
            </a:r>
            <a:r>
              <a:rPr lang="en-US" altLang="ko-KR" sz="1400" dirty="0"/>
              <a:t>)</a:t>
            </a:r>
            <a:endParaRPr lang="ko-KR" altLang="en-US" sz="1400" dirty="0"/>
          </a:p>
          <a:p>
            <a:pPr fontAlgn="base"/>
            <a:endParaRPr lang="en-US" altLang="ko-KR" sz="14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en-US" altLang="ko-KR" sz="1400" b="1" i="1" dirty="0">
                <a:solidFill>
                  <a:schemeClr val="accent5">
                    <a:lumMod val="50000"/>
                  </a:schemeClr>
                </a:solidFill>
              </a:rPr>
              <a:t>2015</a:t>
            </a:r>
            <a:r>
              <a:rPr lang="ko-KR" altLang="en-US" sz="1400" b="1" i="1" dirty="0">
                <a:solidFill>
                  <a:schemeClr val="accent5">
                    <a:lumMod val="50000"/>
                  </a:schemeClr>
                </a:solidFill>
              </a:rPr>
              <a:t>년</a:t>
            </a:r>
            <a:r>
              <a:rPr lang="en-US" altLang="ko-KR" sz="1400" dirty="0"/>
              <a:t>   KBS-1TV </a:t>
            </a:r>
            <a:r>
              <a:rPr lang="ko-KR" altLang="en-US" sz="1400" dirty="0" err="1"/>
              <a:t>특집다큐</a:t>
            </a:r>
            <a:r>
              <a:rPr lang="ko-KR" altLang="en-US" sz="1400" dirty="0"/>
              <a:t> </a:t>
            </a:r>
            <a:r>
              <a:rPr lang="en-US" altLang="ko-KR" sz="1400" dirty="0"/>
              <a:t>(</a:t>
            </a:r>
            <a:r>
              <a:rPr lang="ko-KR" altLang="en-US" sz="1400" dirty="0"/>
              <a:t>미래를 여는 열쇠</a:t>
            </a:r>
            <a:r>
              <a:rPr lang="en-US" altLang="ko-KR" sz="1400" dirty="0"/>
              <a:t>, </a:t>
            </a:r>
            <a:r>
              <a:rPr lang="ko-KR" altLang="en-US" sz="1400" dirty="0"/>
              <a:t>항공우주산업</a:t>
            </a:r>
            <a:r>
              <a:rPr lang="en-US" altLang="ko-KR" sz="1400" dirty="0"/>
              <a:t>) </a:t>
            </a:r>
            <a:r>
              <a:rPr lang="ko-KR" altLang="en-US" sz="1400" dirty="0"/>
              <a:t>제작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</a:t>
            </a:r>
            <a:r>
              <a:rPr lang="en-US" altLang="ko-KR" sz="1400" b="1" i="1" dirty="0">
                <a:solidFill>
                  <a:schemeClr val="accent3">
                    <a:lumMod val="75000"/>
                  </a:schemeClr>
                </a:solidFill>
              </a:rPr>
              <a:t>~</a:t>
            </a:r>
            <a:r>
              <a:rPr lang="en-US" altLang="ko-KR" sz="1400" dirty="0"/>
              <a:t>     </a:t>
            </a:r>
            <a:r>
              <a:rPr lang="ko-KR" altLang="en-US" sz="1400" dirty="0"/>
              <a:t>국방부 정신력강화 영상 </a:t>
            </a:r>
            <a:r>
              <a:rPr lang="en-US" altLang="ko-KR" sz="1400" dirty="0"/>
              <a:t>11</a:t>
            </a:r>
            <a:r>
              <a:rPr lang="ko-KR" altLang="en-US" sz="1400" dirty="0"/>
              <a:t>편 제작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b="1" i="1" dirty="0">
                <a:solidFill>
                  <a:schemeClr val="accent5">
                    <a:lumMod val="50000"/>
                  </a:schemeClr>
                </a:solidFill>
              </a:rPr>
              <a:t>2017</a:t>
            </a:r>
            <a:r>
              <a:rPr lang="ko-KR" altLang="en-US" sz="1400" b="1" i="1" dirty="0">
                <a:solidFill>
                  <a:schemeClr val="accent5">
                    <a:lumMod val="50000"/>
                  </a:schemeClr>
                </a:solidFill>
              </a:rPr>
              <a:t>년</a:t>
            </a:r>
            <a:r>
              <a:rPr lang="en-US" altLang="ko-KR" sz="1400" dirty="0"/>
              <a:t>   </a:t>
            </a:r>
            <a:r>
              <a:rPr lang="ko-KR" altLang="en-US" sz="1400" dirty="0"/>
              <a:t>육군본부 정신교육 특집 영상 제작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       OBS</a:t>
            </a:r>
            <a:r>
              <a:rPr lang="ko-KR" altLang="en-US" sz="1400" dirty="0"/>
              <a:t>경인</a:t>
            </a:r>
            <a:r>
              <a:rPr lang="en-US" altLang="ko-KR" sz="1400" dirty="0" err="1"/>
              <a:t>tv</a:t>
            </a:r>
            <a:r>
              <a:rPr lang="en-US" altLang="ko-KR" sz="1400" dirty="0"/>
              <a:t> </a:t>
            </a:r>
            <a:r>
              <a:rPr lang="ko-KR" altLang="en-US" sz="1400" dirty="0"/>
              <a:t>경기천년 특집다큐멘터리 </a:t>
            </a:r>
            <a:r>
              <a:rPr lang="en-US" altLang="ko-KR" sz="1400" dirty="0"/>
              <a:t>‘</a:t>
            </a:r>
            <a:r>
              <a:rPr lang="ko-KR" altLang="en-US" sz="1400" dirty="0"/>
              <a:t>미륵의 땅</a:t>
            </a:r>
            <a:r>
              <a:rPr lang="en-US" altLang="ko-KR" sz="1400" dirty="0"/>
              <a:t>, </a:t>
            </a:r>
            <a:r>
              <a:rPr lang="ko-KR" altLang="en-US" sz="1400" dirty="0"/>
              <a:t>안성</a:t>
            </a:r>
            <a:r>
              <a:rPr lang="en-US" altLang="ko-KR" sz="1400" dirty="0"/>
              <a:t>’ </a:t>
            </a:r>
            <a:r>
              <a:rPr lang="ko-KR" altLang="en-US" sz="1400" dirty="0"/>
              <a:t>제작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endParaRPr lang="ko-KR" altLang="en-US" sz="1000" dirty="0"/>
          </a:p>
          <a:p>
            <a:pPr fontAlgn="base">
              <a:lnSpc>
                <a:spcPct val="150000"/>
              </a:lnSpc>
            </a:pPr>
            <a:r>
              <a:rPr lang="en-US" altLang="ko-KR" sz="1400" b="1" i="1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ko-KR" altLang="en-US" sz="1400" b="1" i="1" dirty="0">
                <a:solidFill>
                  <a:schemeClr val="accent5">
                    <a:lumMod val="50000"/>
                  </a:schemeClr>
                </a:solidFill>
              </a:rPr>
              <a:t>년</a:t>
            </a:r>
            <a:r>
              <a:rPr lang="ko-KR" altLang="en-US" sz="1400" dirty="0"/>
              <a:t>   </a:t>
            </a:r>
            <a:r>
              <a:rPr lang="en-US" altLang="ko-KR" sz="1400" dirty="0"/>
              <a:t>KBS-1TV [ </a:t>
            </a:r>
            <a:r>
              <a:rPr lang="ko-KR" altLang="en-US" sz="1400" dirty="0" err="1"/>
              <a:t>다큐공감</a:t>
            </a:r>
            <a:r>
              <a:rPr lang="ko-KR" altLang="en-US" sz="1400" dirty="0"/>
              <a:t> </a:t>
            </a:r>
            <a:r>
              <a:rPr lang="en-US" altLang="ko-KR" sz="1400" dirty="0"/>
              <a:t>] </a:t>
            </a:r>
            <a:r>
              <a:rPr lang="ko-KR" altLang="en-US" sz="1400" dirty="0"/>
              <a:t>제작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</a:t>
            </a:r>
            <a:r>
              <a:rPr lang="en-US" altLang="ko-KR" sz="1400" b="1" i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altLang="ko-KR" sz="1400" dirty="0"/>
              <a:t>     /‘58</a:t>
            </a:r>
            <a:r>
              <a:rPr lang="ko-KR" altLang="en-US" sz="1400" dirty="0"/>
              <a:t>년 개띠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청춘블루스</a:t>
            </a:r>
            <a:r>
              <a:rPr lang="en-US" altLang="ko-KR" sz="1400" dirty="0"/>
              <a:t>’/ ‘</a:t>
            </a:r>
            <a:r>
              <a:rPr lang="ko-KR" altLang="en-US" sz="1400" dirty="0"/>
              <a:t>빨래터에 </a:t>
            </a:r>
            <a:r>
              <a:rPr lang="ko-KR" altLang="en-US" sz="1400" dirty="0" err="1"/>
              <a:t>봄꽃</a:t>
            </a:r>
            <a:r>
              <a:rPr lang="ko-KR" altLang="en-US" sz="1400" dirty="0"/>
              <a:t> 필 무렵</a:t>
            </a:r>
            <a:r>
              <a:rPr lang="en-US" altLang="ko-KR" sz="1400" dirty="0"/>
              <a:t>’/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       /‘</a:t>
            </a:r>
            <a:r>
              <a:rPr lang="ko-KR" altLang="en-US" sz="1400" dirty="0"/>
              <a:t>여든에 편지를 쓰다</a:t>
            </a:r>
            <a:r>
              <a:rPr lang="en-US" altLang="ko-KR" sz="1400" dirty="0"/>
              <a:t>’/ ‘</a:t>
            </a:r>
            <a:r>
              <a:rPr lang="ko-KR" altLang="en-US" sz="1400" dirty="0" err="1"/>
              <a:t>어매의</a:t>
            </a:r>
            <a:r>
              <a:rPr lang="ko-KR" altLang="en-US" sz="1400" dirty="0"/>
              <a:t> 밥그릇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널배</a:t>
            </a:r>
            <a:r>
              <a:rPr lang="en-US" altLang="ko-KR" sz="1400" dirty="0"/>
              <a:t>’/ </a:t>
            </a:r>
          </a:p>
          <a:p>
            <a:pPr fontAlgn="base">
              <a:lnSpc>
                <a:spcPct val="150000"/>
              </a:lnSpc>
            </a:pPr>
            <a:endParaRPr lang="en-US" altLang="ko-KR" sz="11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       </a:t>
            </a:r>
            <a:r>
              <a:rPr lang="ko-KR" altLang="en-US" sz="1400" dirty="0"/>
              <a:t>국회방송</a:t>
            </a:r>
            <a:r>
              <a:rPr lang="en-US" altLang="ko-KR" sz="1400" dirty="0"/>
              <a:t> </a:t>
            </a:r>
            <a:r>
              <a:rPr lang="ko-KR" altLang="en-US" sz="1400" dirty="0"/>
              <a:t>제헌</a:t>
            </a:r>
            <a:r>
              <a:rPr lang="en-US" altLang="ko-KR" sz="1400" dirty="0"/>
              <a:t>70</a:t>
            </a:r>
            <a:r>
              <a:rPr lang="ko-KR" altLang="en-US" sz="1400" dirty="0"/>
              <a:t>년 </a:t>
            </a:r>
            <a:r>
              <a:rPr lang="ko-KR" altLang="en-US" sz="1400" dirty="0" err="1"/>
              <a:t>특집다큐</a:t>
            </a:r>
            <a:r>
              <a:rPr lang="ko-KR" altLang="en-US" sz="1400" dirty="0"/>
              <a:t> </a:t>
            </a:r>
            <a:r>
              <a:rPr lang="en-US" altLang="ko-KR" sz="1400" dirty="0"/>
              <a:t>3</a:t>
            </a:r>
            <a:r>
              <a:rPr lang="ko-KR" altLang="en-US" sz="1400" dirty="0"/>
              <a:t>부작 </a:t>
            </a:r>
            <a:r>
              <a:rPr lang="en-US" altLang="ko-KR" sz="1400" dirty="0"/>
              <a:t>&lt;</a:t>
            </a:r>
            <a:r>
              <a:rPr lang="ko-KR" altLang="en-US" sz="1400" dirty="0"/>
              <a:t>노래는 세월 따라</a:t>
            </a:r>
            <a:r>
              <a:rPr lang="en-US" altLang="ko-KR" sz="1400" dirty="0"/>
              <a:t>&gt; </a:t>
            </a:r>
            <a:r>
              <a:rPr lang="ko-KR" altLang="en-US" sz="1400" dirty="0"/>
              <a:t>제작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tx2"/>
                </a:solidFill>
              </a:rPr>
              <a:t>              * </a:t>
            </a:r>
            <a:r>
              <a:rPr lang="ko-KR" altLang="en-US" sz="1400" b="1" dirty="0">
                <a:solidFill>
                  <a:schemeClr val="tx2"/>
                </a:solidFill>
              </a:rPr>
              <a:t>방송통신심의위원회 </a:t>
            </a:r>
            <a:r>
              <a:rPr lang="en-US" altLang="ko-KR" sz="1400" b="1" dirty="0">
                <a:solidFill>
                  <a:schemeClr val="tx2"/>
                </a:solidFill>
              </a:rPr>
              <a:t>‘</a:t>
            </a:r>
            <a:r>
              <a:rPr lang="ko-KR" altLang="en-US" sz="1400" b="1" dirty="0">
                <a:solidFill>
                  <a:schemeClr val="tx2"/>
                </a:solidFill>
              </a:rPr>
              <a:t>이달의 좋은 프로그램상</a:t>
            </a:r>
            <a:r>
              <a:rPr lang="en-US" altLang="ko-KR" sz="1400" b="1" dirty="0">
                <a:solidFill>
                  <a:schemeClr val="tx2"/>
                </a:solidFill>
              </a:rPr>
              <a:t>’</a:t>
            </a:r>
            <a:r>
              <a:rPr lang="ko-KR" altLang="en-US" sz="1400" b="1" dirty="0">
                <a:solidFill>
                  <a:schemeClr val="tx2"/>
                </a:solidFill>
              </a:rPr>
              <a:t>  및 </a:t>
            </a:r>
            <a:endParaRPr lang="en-US" altLang="ko-KR" sz="1400" b="1" dirty="0">
              <a:solidFill>
                <a:schemeClr val="tx2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tx2"/>
                </a:solidFill>
              </a:rPr>
              <a:t>                ‘2018 </a:t>
            </a:r>
            <a:r>
              <a:rPr lang="ko-KR" altLang="en-US" sz="1400" b="1" dirty="0">
                <a:solidFill>
                  <a:schemeClr val="tx2"/>
                </a:solidFill>
              </a:rPr>
              <a:t>올해의 좋은 프로그램상</a:t>
            </a:r>
            <a:r>
              <a:rPr lang="en-US" altLang="ko-KR" sz="1400" b="1" dirty="0">
                <a:solidFill>
                  <a:schemeClr val="tx2"/>
                </a:solidFill>
              </a:rPr>
              <a:t>’</a:t>
            </a:r>
            <a:r>
              <a:rPr lang="ko-KR" altLang="en-US" sz="1400" b="1" dirty="0">
                <a:solidFill>
                  <a:schemeClr val="tx2"/>
                </a:solidFill>
              </a:rPr>
              <a:t> 수상</a:t>
            </a:r>
            <a:r>
              <a:rPr lang="ko-KR" altLang="en-US" sz="1400" b="1" dirty="0">
                <a:solidFill>
                  <a:srgbClr val="E56415"/>
                </a:solidFill>
              </a:rPr>
              <a:t> </a:t>
            </a:r>
            <a:endParaRPr lang="en-US" altLang="ko-KR" sz="1400" b="1" dirty="0">
              <a:solidFill>
                <a:srgbClr val="E56415"/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sz="1400" dirty="0"/>
          </a:p>
          <a:p>
            <a:pPr fontAlgn="base">
              <a:lnSpc>
                <a:spcPct val="150000"/>
              </a:lnSpc>
            </a:pPr>
            <a:endParaRPr lang="en-US" altLang="ko-KR" sz="14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177548" y="624468"/>
            <a:ext cx="8664499" cy="5709424"/>
          </a:xfrm>
          <a:prstGeom prst="roundRect">
            <a:avLst/>
          </a:prstGeom>
          <a:noFill/>
          <a:ln w="25400">
            <a:solidFill>
              <a:srgbClr val="FFC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70607" y="653142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회사 연혁</a:t>
            </a:r>
          </a:p>
        </p:txBody>
      </p:sp>
      <p:pic>
        <p:nvPicPr>
          <p:cNvPr id="16" name="그림 15" descr="항공우주산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4732" y="1133638"/>
            <a:ext cx="1758115" cy="9849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그림 19" descr="58년개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1564" y="3939611"/>
            <a:ext cx="1713689" cy="960539"/>
          </a:xfrm>
          <a:prstGeom prst="rect">
            <a:avLst/>
          </a:prstGeom>
        </p:spPr>
      </p:pic>
      <p:pic>
        <p:nvPicPr>
          <p:cNvPr id="19" name="그림 18" descr="경기천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3077" y="2220685"/>
            <a:ext cx="2329503" cy="1314778"/>
          </a:xfrm>
          <a:prstGeom prst="rect">
            <a:avLst/>
          </a:prstGeom>
        </p:spPr>
      </p:pic>
      <p:pic>
        <p:nvPicPr>
          <p:cNvPr id="22" name="그림 21" descr="노래는 세월따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5593" y="5025634"/>
            <a:ext cx="1833194" cy="11376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02" y="3722470"/>
            <a:ext cx="1755016" cy="98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274619" y="1325469"/>
            <a:ext cx="1294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제작 실적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997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60805" y="9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3860805" y="3558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3530549" y="192139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0547" y="4901131"/>
            <a:ext cx="831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7592" y="732359"/>
            <a:ext cx="7851155" cy="5221366"/>
          </a:xfrm>
          <a:prstGeom prst="rect">
            <a:avLst/>
          </a:prstGeom>
          <a:noFill/>
          <a:ln cmpd="sng">
            <a:noFill/>
            <a:prstDash val="sysDash"/>
          </a:ln>
          <a:effectLst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endParaRPr lang="en-US" altLang="ko-KR" sz="1400" dirty="0"/>
          </a:p>
          <a:p>
            <a:pPr fontAlgn="base">
              <a:lnSpc>
                <a:spcPct val="150000"/>
              </a:lnSpc>
            </a:pP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b="1" i="1" dirty="0">
                <a:solidFill>
                  <a:schemeClr val="accent5">
                    <a:lumMod val="50000"/>
                  </a:schemeClr>
                </a:solidFill>
              </a:rPr>
              <a:t>2019</a:t>
            </a:r>
            <a:r>
              <a:rPr lang="ko-KR" altLang="en-US" sz="1400" b="1" i="1" dirty="0">
                <a:solidFill>
                  <a:schemeClr val="accent5">
                    <a:lumMod val="50000"/>
                  </a:schemeClr>
                </a:solidFill>
              </a:rPr>
              <a:t>년</a:t>
            </a:r>
            <a:r>
              <a:rPr lang="en-US" altLang="ko-KR" sz="1400" dirty="0"/>
              <a:t>     KBS-1TV [ </a:t>
            </a:r>
            <a:r>
              <a:rPr lang="ko-KR" altLang="en-US" sz="1400" dirty="0" err="1"/>
              <a:t>다큐공감</a:t>
            </a:r>
            <a:r>
              <a:rPr lang="ko-KR" altLang="en-US" sz="1400" dirty="0"/>
              <a:t> </a:t>
            </a:r>
            <a:r>
              <a:rPr lang="en-US" altLang="ko-KR" sz="1400" dirty="0"/>
              <a:t>] 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	/‘2019</a:t>
            </a:r>
            <a:r>
              <a:rPr lang="ko-KR" altLang="en-US" sz="1400" dirty="0"/>
              <a:t>동백아가씨</a:t>
            </a:r>
            <a:r>
              <a:rPr lang="en-US" altLang="ko-KR" sz="1400" dirty="0"/>
              <a:t>’ / ‘</a:t>
            </a:r>
            <a:r>
              <a:rPr lang="ko-KR" altLang="en-US" sz="1400" dirty="0" err="1"/>
              <a:t>슬도</a:t>
            </a:r>
            <a:r>
              <a:rPr lang="ko-KR" altLang="en-US" sz="1400" dirty="0"/>
              <a:t> 남자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슬도</a:t>
            </a:r>
            <a:r>
              <a:rPr lang="ko-KR" altLang="en-US" sz="1400" dirty="0"/>
              <a:t> 여자</a:t>
            </a:r>
            <a:r>
              <a:rPr lang="en-US" altLang="ko-KR" sz="1400" dirty="0"/>
              <a:t>’ /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         /’</a:t>
            </a:r>
            <a:r>
              <a:rPr lang="ko-KR" altLang="en-US" sz="1400" dirty="0"/>
              <a:t>풍경 어느 골짜기의 열두 달</a:t>
            </a:r>
            <a:r>
              <a:rPr lang="en-US" altLang="ko-KR" sz="1400" dirty="0"/>
              <a:t>’</a:t>
            </a:r>
          </a:p>
          <a:p>
            <a:pPr fontAlgn="base">
              <a:lnSpc>
                <a:spcPct val="150000"/>
              </a:lnSpc>
            </a:pP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         OBS</a:t>
            </a:r>
            <a:r>
              <a:rPr lang="ko-KR" altLang="en-US" sz="1400" dirty="0"/>
              <a:t>경인</a:t>
            </a:r>
            <a:r>
              <a:rPr lang="en-US" altLang="ko-KR" sz="1400" dirty="0" err="1"/>
              <a:t>tv</a:t>
            </a:r>
            <a:r>
              <a:rPr lang="en-US" altLang="ko-KR" sz="1400" dirty="0"/>
              <a:t> </a:t>
            </a:r>
            <a:r>
              <a:rPr lang="ko-KR" altLang="en-US" sz="1400" dirty="0"/>
              <a:t>창사특집 </a:t>
            </a:r>
            <a:r>
              <a:rPr lang="en-US" altLang="ko-KR" sz="1400" dirty="0"/>
              <a:t>‘</a:t>
            </a:r>
            <a:r>
              <a:rPr lang="ko-KR" altLang="en-US" sz="1400" dirty="0"/>
              <a:t>대부도</a:t>
            </a:r>
            <a:r>
              <a:rPr lang="en-US" altLang="ko-KR" sz="1400" dirty="0"/>
              <a:t>’ </a:t>
            </a:r>
            <a:r>
              <a:rPr lang="ko-KR" altLang="en-US" sz="1400" dirty="0"/>
              <a:t>제작 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endParaRPr lang="en-US" altLang="ko-KR" sz="14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sz="14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sz="14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i="1" dirty="0">
                <a:solidFill>
                  <a:schemeClr val="accent5">
                    <a:lumMod val="50000"/>
                  </a:schemeClr>
                </a:solidFill>
              </a:rPr>
              <a:t>2020</a:t>
            </a:r>
            <a:r>
              <a:rPr lang="ko-KR" altLang="en-US" sz="1400" b="1" i="1" dirty="0">
                <a:solidFill>
                  <a:schemeClr val="accent5">
                    <a:lumMod val="50000"/>
                  </a:schemeClr>
                </a:solidFill>
              </a:rPr>
              <a:t>년</a:t>
            </a:r>
            <a:r>
              <a:rPr lang="ko-KR" altLang="en-US" sz="1400" dirty="0"/>
              <a:t>     </a:t>
            </a:r>
            <a:r>
              <a:rPr lang="en-US" altLang="ko-KR" sz="1400" dirty="0"/>
              <a:t>KBS-1TV [ </a:t>
            </a:r>
            <a:r>
              <a:rPr lang="ko-KR" altLang="en-US" sz="1400" dirty="0" err="1"/>
              <a:t>다큐세상</a:t>
            </a:r>
            <a:r>
              <a:rPr lang="ko-KR" altLang="en-US" sz="1400" dirty="0"/>
              <a:t> </a:t>
            </a:r>
            <a:r>
              <a:rPr lang="en-US" altLang="ko-KR" sz="1400" dirty="0"/>
              <a:t>]</a:t>
            </a:r>
            <a:r>
              <a:rPr lang="ko-KR" altLang="en-US" sz="1400" dirty="0"/>
              <a:t> </a:t>
            </a:r>
            <a:r>
              <a:rPr lang="en-US" altLang="ko-KR" sz="1400" dirty="0"/>
              <a:t>‘</a:t>
            </a:r>
            <a:r>
              <a:rPr lang="ko-KR" altLang="en-US" sz="1400" dirty="0"/>
              <a:t>청년</a:t>
            </a:r>
            <a:r>
              <a:rPr lang="en-US" altLang="ko-KR" sz="1400" dirty="0"/>
              <a:t>, </a:t>
            </a:r>
            <a:r>
              <a:rPr lang="ko-KR" altLang="en-US" sz="1400" dirty="0"/>
              <a:t>빈집을 만나다</a:t>
            </a:r>
            <a:r>
              <a:rPr lang="en-US" altLang="ko-KR" sz="1400" dirty="0"/>
              <a:t>’ /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         ‘</a:t>
            </a:r>
            <a:r>
              <a:rPr lang="ko-KR" altLang="en-US" sz="1400" dirty="0"/>
              <a:t>자서전</a:t>
            </a:r>
            <a:r>
              <a:rPr lang="en-US" altLang="ko-KR" sz="1400" dirty="0"/>
              <a:t>(</a:t>
            </a:r>
            <a:r>
              <a:rPr lang="ko-KR" altLang="en-US" sz="1400" dirty="0"/>
              <a:t>子敍傳</a:t>
            </a:r>
            <a:r>
              <a:rPr lang="en-US" altLang="ko-KR" sz="1400" dirty="0"/>
              <a:t>), </a:t>
            </a:r>
            <a:r>
              <a:rPr lang="ko-KR" altLang="en-US" sz="1400" dirty="0"/>
              <a:t>부모를 기록하다</a:t>
            </a:r>
            <a:r>
              <a:rPr lang="en-US" altLang="ko-KR" sz="1400" dirty="0"/>
              <a:t>‘ </a:t>
            </a:r>
            <a:r>
              <a:rPr lang="ko-KR" altLang="en-US" sz="1400" dirty="0"/>
              <a:t>제작  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         KBS-1TV [ </a:t>
            </a:r>
            <a:r>
              <a:rPr lang="ko-KR" altLang="en-US" sz="1400" dirty="0" err="1"/>
              <a:t>다큐세상</a:t>
            </a:r>
            <a:r>
              <a:rPr lang="ko-KR" altLang="en-US" sz="1400" dirty="0"/>
              <a:t> </a:t>
            </a:r>
            <a:r>
              <a:rPr lang="en-US" altLang="ko-KR" sz="1400" dirty="0"/>
              <a:t>] </a:t>
            </a:r>
            <a:r>
              <a:rPr lang="ko-KR" altLang="en-US" sz="1400" dirty="0"/>
              <a:t>제작 中  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        </a:t>
            </a:r>
            <a:r>
              <a:rPr lang="ko-KR" altLang="en-US" sz="1400" dirty="0"/>
              <a:t>국회방송 </a:t>
            </a:r>
            <a:r>
              <a:rPr lang="en-US" altLang="ko-KR" sz="1400" dirty="0"/>
              <a:t>[</a:t>
            </a:r>
            <a:r>
              <a:rPr lang="ko-KR" altLang="en-US" sz="1400" dirty="0"/>
              <a:t>대한민국 선거 이야기</a:t>
            </a:r>
            <a:r>
              <a:rPr lang="en-US" altLang="ko-KR" sz="1400" dirty="0"/>
              <a:t>] 15</a:t>
            </a:r>
            <a:r>
              <a:rPr lang="ko-KR" altLang="en-US" sz="1400" dirty="0"/>
              <a:t>부작 제작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        </a:t>
            </a:r>
            <a:r>
              <a:rPr lang="ko-KR" altLang="en-US" sz="1400" dirty="0"/>
              <a:t>유튜브 </a:t>
            </a:r>
            <a:r>
              <a:rPr lang="en-US" altLang="ko-KR" sz="1400" dirty="0"/>
              <a:t>‘</a:t>
            </a:r>
            <a:r>
              <a:rPr lang="ko-KR" altLang="en-US" sz="1400" dirty="0"/>
              <a:t>김보성의 </a:t>
            </a:r>
            <a:r>
              <a:rPr lang="ko-KR" altLang="en-US" sz="1400" dirty="0" err="1"/>
              <a:t>잇츠리얼코리아</a:t>
            </a:r>
            <a:r>
              <a:rPr lang="en-US" altLang="ko-KR" sz="1400" dirty="0"/>
              <a:t>‘ </a:t>
            </a:r>
            <a:r>
              <a:rPr lang="ko-KR" altLang="en-US" sz="1400" dirty="0"/>
              <a:t>제작 中   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              </a:t>
            </a:r>
            <a:endParaRPr lang="ko-KR" altLang="en-US" sz="14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155797" y="624468"/>
            <a:ext cx="8664499" cy="5709424"/>
          </a:xfrm>
          <a:prstGeom prst="roundRect">
            <a:avLst/>
          </a:prstGeom>
          <a:noFill/>
          <a:ln w="25400">
            <a:solidFill>
              <a:srgbClr val="FFC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70607" y="653142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회사 연혁</a:t>
            </a:r>
          </a:p>
        </p:txBody>
      </p:sp>
      <p:pic>
        <p:nvPicPr>
          <p:cNvPr id="21" name="그림 20" descr="빨래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5822" y="1004057"/>
            <a:ext cx="1924697" cy="10858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12" y="1281239"/>
            <a:ext cx="1849626" cy="10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699" y="2194485"/>
            <a:ext cx="1777934" cy="99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10" y="2337310"/>
            <a:ext cx="1876192" cy="103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1274619" y="1325469"/>
            <a:ext cx="1294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제작 실적 </a:t>
            </a:r>
            <a:endParaRPr lang="ko-KR" altLang="en-US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25" y="5059349"/>
            <a:ext cx="1782094" cy="99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그림 16" descr="제목 없음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56303" y="3974907"/>
            <a:ext cx="1767118" cy="99738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59F7BC3B-E94D-426F-9F1C-C6CBE45C69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096" y="4004489"/>
            <a:ext cx="1781220" cy="10030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DF48BC-2119-4EB9-86F8-5709068EC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0458" y="5074442"/>
            <a:ext cx="1727591" cy="9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537029" y="653142"/>
            <a:ext cx="2032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631947" y="637753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조직 구성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2786743" y="580570"/>
            <a:ext cx="0" cy="586137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모서리가 둥근 직사각형 8"/>
          <p:cNvSpPr/>
          <p:nvPr/>
        </p:nvSpPr>
        <p:spPr>
          <a:xfrm>
            <a:off x="6249243" y="972067"/>
            <a:ext cx="1835588" cy="8247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accent4">
                    <a:lumMod val="75000"/>
                  </a:schemeClr>
                </a:solidFill>
              </a:rPr>
              <a:t>대표</a:t>
            </a:r>
            <a:endParaRPr lang="en-US" altLang="ko-KR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ko-KR" altLang="en-US" sz="2000" b="1" dirty="0"/>
              <a:t>김상범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3153107" y="3081341"/>
            <a:ext cx="1424763" cy="302197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ko-KR" altLang="en-US" sz="800">
                <a:solidFill>
                  <a:schemeClr val="tx1"/>
                </a:solidFill>
              </a:rPr>
              <a:t>  </a:t>
            </a:r>
            <a:r>
              <a:rPr lang="ko-KR" altLang="en-US" sz="1600" b="1" dirty="0">
                <a:solidFill>
                  <a:schemeClr val="bg1"/>
                </a:solidFill>
              </a:rPr>
              <a:t>김상범</a:t>
            </a:r>
            <a:r>
              <a:rPr lang="en-US" altLang="ko-KR" sz="1200" b="1" dirty="0">
                <a:solidFill>
                  <a:schemeClr val="bg1"/>
                </a:solidFill>
              </a:rPr>
              <a:t>(</a:t>
            </a:r>
            <a:r>
              <a:rPr lang="en-US" altLang="ko-KR" sz="1200" b="1">
                <a:solidFill>
                  <a:schemeClr val="bg1"/>
                </a:solidFill>
              </a:rPr>
              <a:t>22) </a:t>
            </a:r>
            <a:r>
              <a:rPr lang="ko-KR" altLang="en-US" sz="800">
                <a:solidFill>
                  <a:schemeClr val="bg1"/>
                </a:solidFill>
              </a:rPr>
              <a:t>         </a:t>
            </a:r>
            <a:endParaRPr lang="en-US" altLang="ko-KR" sz="80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800" b="1">
                <a:solidFill>
                  <a:schemeClr val="bg1"/>
                </a:solidFill>
              </a:rPr>
              <a:t>  </a:t>
            </a:r>
            <a:r>
              <a:rPr lang="ko-KR" altLang="en-US" sz="1600" b="1">
                <a:solidFill>
                  <a:schemeClr val="bg1"/>
                </a:solidFill>
              </a:rPr>
              <a:t>박기흥</a:t>
            </a:r>
            <a:r>
              <a:rPr lang="en-US" altLang="ko-KR" sz="1200" b="1" dirty="0">
                <a:solidFill>
                  <a:schemeClr val="bg1"/>
                </a:solidFill>
              </a:rPr>
              <a:t>(16)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835112" y="3081341"/>
            <a:ext cx="1414131" cy="30331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/>
              <a:t>조예촌</a:t>
            </a:r>
            <a:r>
              <a:rPr lang="en-US" altLang="ko-KR" sz="1200" b="1" dirty="0"/>
              <a:t>(25)</a:t>
            </a:r>
          </a:p>
          <a:p>
            <a:pPr algn="ctr">
              <a:lnSpc>
                <a:spcPct val="150000"/>
              </a:lnSpc>
            </a:pPr>
            <a:r>
              <a:rPr lang="ko-KR" altLang="en-US" sz="1600" b="1" dirty="0"/>
              <a:t>이정민</a:t>
            </a:r>
            <a:r>
              <a:rPr lang="en-US" altLang="ko-KR" sz="1200" b="1" dirty="0"/>
              <a:t>(27)</a:t>
            </a:r>
          </a:p>
          <a:p>
            <a:pPr algn="ctr">
              <a:lnSpc>
                <a:spcPct val="150000"/>
              </a:lnSpc>
            </a:pPr>
            <a:r>
              <a:rPr lang="ko-KR" altLang="en-US" sz="1600" b="1" dirty="0"/>
              <a:t>김영주</a:t>
            </a:r>
            <a:r>
              <a:rPr lang="en-US" altLang="ko-KR" sz="1200" b="1" dirty="0"/>
              <a:t>(26)</a:t>
            </a:r>
          </a:p>
          <a:p>
            <a:pPr algn="ctr">
              <a:lnSpc>
                <a:spcPct val="150000"/>
              </a:lnSpc>
            </a:pPr>
            <a:r>
              <a:rPr lang="ko-KR" altLang="en-US" sz="1600" b="1" dirty="0" err="1"/>
              <a:t>김묘정</a:t>
            </a:r>
            <a:r>
              <a:rPr lang="en-US" altLang="ko-KR" sz="1200" b="1" dirty="0"/>
              <a:t>(8)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451419" y="3053258"/>
            <a:ext cx="1431236" cy="3038222"/>
          </a:xfrm>
          <a:prstGeom prst="roundRect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/>
              <a:t>천종원</a:t>
            </a:r>
            <a:r>
              <a:rPr lang="en-US" altLang="ko-KR" sz="1200" b="1" dirty="0"/>
              <a:t>(21)</a:t>
            </a:r>
          </a:p>
          <a:p>
            <a:pPr algn="ctr">
              <a:lnSpc>
                <a:spcPct val="150000"/>
              </a:lnSpc>
            </a:pPr>
            <a:r>
              <a:rPr lang="ko-KR" altLang="en-US" sz="1600" b="1" dirty="0" err="1"/>
              <a:t>엄우섭</a:t>
            </a:r>
            <a:r>
              <a:rPr lang="en-US" altLang="ko-KR" sz="1200" b="1" dirty="0"/>
              <a:t>(17)</a:t>
            </a:r>
          </a:p>
          <a:p>
            <a:pPr algn="ctr">
              <a:lnSpc>
                <a:spcPct val="150000"/>
              </a:lnSpc>
            </a:pPr>
            <a:r>
              <a:rPr lang="ko-KR" altLang="en-US" sz="1600" b="1" dirty="0" err="1"/>
              <a:t>신광연</a:t>
            </a:r>
            <a:r>
              <a:rPr lang="en-US" altLang="ko-KR" sz="1200" b="1" dirty="0"/>
              <a:t>(13)</a:t>
            </a:r>
            <a:endParaRPr lang="ko-KR" altLang="en-US" sz="12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8151641" y="3072852"/>
            <a:ext cx="1483355" cy="3030467"/>
          </a:xfrm>
          <a:prstGeom prst="roundRect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/>
          </a:p>
          <a:p>
            <a:pPr algn="ctr" fontAlgn="base" latinLnBrk="0">
              <a:lnSpc>
                <a:spcPct val="150000"/>
              </a:lnSpc>
            </a:pPr>
            <a:r>
              <a:rPr lang="ko-KR" altLang="en-US" sz="1600" dirty="0" err="1"/>
              <a:t>어썸</a:t>
            </a:r>
            <a:endParaRPr lang="ko-KR" altLang="en-US" sz="1600" dirty="0"/>
          </a:p>
          <a:p>
            <a:pPr algn="ctr" fontAlgn="base" latinLnBrk="0">
              <a:lnSpc>
                <a:spcPct val="150000"/>
              </a:lnSpc>
            </a:pPr>
            <a:r>
              <a:rPr lang="en-US" altLang="ko-KR" sz="1600" dirty="0"/>
              <a:t>KP</a:t>
            </a:r>
            <a:r>
              <a:rPr lang="ko-KR" altLang="en-US" sz="1600" dirty="0"/>
              <a:t>뮤직</a:t>
            </a:r>
          </a:p>
          <a:p>
            <a:pPr algn="ctr" fontAlgn="base" latinLnBrk="0">
              <a:lnSpc>
                <a:spcPct val="150000"/>
              </a:lnSpc>
            </a:pPr>
            <a:r>
              <a:rPr lang="en-US" altLang="ko-KR" sz="1600" dirty="0"/>
              <a:t>PD</a:t>
            </a:r>
            <a:r>
              <a:rPr lang="ko-KR" altLang="en-US" sz="1600" dirty="0"/>
              <a:t>포유</a:t>
            </a:r>
          </a:p>
          <a:p>
            <a:pPr algn="ctr"/>
            <a:endParaRPr lang="ko-KR" altLang="en-US" b="1" dirty="0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9800377" y="3099927"/>
            <a:ext cx="1491241" cy="3014544"/>
          </a:xfrm>
          <a:prstGeom prst="roundRect">
            <a:avLst/>
          </a:prstGeom>
          <a:solidFill>
            <a:srgbClr val="FFC000"/>
          </a:solidFill>
          <a:ln w="254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endParaRPr lang="en-US" altLang="ko-KR" sz="1400" dirty="0"/>
          </a:p>
          <a:p>
            <a:pPr algn="ctr" fontAlgn="base" latinLnBrk="0">
              <a:lnSpc>
                <a:spcPct val="150000"/>
              </a:lnSpc>
            </a:pPr>
            <a:endParaRPr lang="en-US" altLang="ko-KR" sz="1400" dirty="0"/>
          </a:p>
          <a:p>
            <a:pPr algn="ctr" fontAlgn="base" latinLnBrk="0">
              <a:lnSpc>
                <a:spcPts val="400"/>
              </a:lnSpc>
            </a:pPr>
            <a:r>
              <a:rPr lang="en-US" altLang="ko-KR" dirty="0"/>
              <a:t>KBS</a:t>
            </a:r>
          </a:p>
          <a:p>
            <a:pPr algn="ctr" fontAlgn="base" latinLnBrk="0"/>
            <a:r>
              <a:rPr lang="en-US" altLang="ko-KR" dirty="0"/>
              <a:t>MBC</a:t>
            </a:r>
          </a:p>
          <a:p>
            <a:pPr algn="ctr" fontAlgn="base" latinLnBrk="0"/>
            <a:r>
              <a:rPr lang="en-US" altLang="ko-KR" dirty="0"/>
              <a:t>OBS</a:t>
            </a:r>
            <a:r>
              <a:rPr lang="ko-KR" altLang="en-US" dirty="0"/>
              <a:t>경인</a:t>
            </a:r>
            <a:r>
              <a:rPr lang="en-US" altLang="ko-KR" dirty="0" err="1"/>
              <a:t>tv</a:t>
            </a:r>
            <a:endParaRPr lang="ko-KR" altLang="en-US" dirty="0"/>
          </a:p>
          <a:p>
            <a:pPr algn="ctr" fontAlgn="base" latinLnBrk="0"/>
            <a:r>
              <a:rPr lang="ko-KR" altLang="en-US" dirty="0"/>
              <a:t>국회방송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3426906" y="335310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/>
              <a:t>연출팀</a:t>
            </a:r>
            <a:endParaRPr lang="ko-KR" altLang="en-US" dirty="0"/>
          </a:p>
        </p:txBody>
      </p:sp>
      <p:sp>
        <p:nvSpPr>
          <p:cNvPr id="68" name="직사각형 67"/>
          <p:cNvSpPr/>
          <p:nvPr/>
        </p:nvSpPr>
        <p:spPr>
          <a:xfrm>
            <a:off x="5074325" y="332659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/>
              <a:t>작가팀</a:t>
            </a:r>
            <a:endParaRPr lang="ko-KR" altLang="en-US" dirty="0"/>
          </a:p>
        </p:txBody>
      </p:sp>
      <p:sp>
        <p:nvSpPr>
          <p:cNvPr id="69" name="직사각형 68"/>
          <p:cNvSpPr/>
          <p:nvPr/>
        </p:nvSpPr>
        <p:spPr>
          <a:xfrm>
            <a:off x="6776042" y="335310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 err="1"/>
              <a:t>촬영팀</a:t>
            </a:r>
            <a:endParaRPr lang="en-US" altLang="ko-KR" b="1" dirty="0"/>
          </a:p>
        </p:txBody>
      </p:sp>
      <p:sp>
        <p:nvSpPr>
          <p:cNvPr id="70" name="직사각형 69"/>
          <p:cNvSpPr/>
          <p:nvPr/>
        </p:nvSpPr>
        <p:spPr>
          <a:xfrm>
            <a:off x="8223905" y="335460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/>
              <a:t>후반작업팀</a:t>
            </a:r>
            <a:endParaRPr lang="ko-KR" altLang="en-US" dirty="0"/>
          </a:p>
        </p:txBody>
      </p:sp>
      <p:sp>
        <p:nvSpPr>
          <p:cNvPr id="71" name="직사각형 70"/>
          <p:cNvSpPr/>
          <p:nvPr/>
        </p:nvSpPr>
        <p:spPr>
          <a:xfrm>
            <a:off x="10056585" y="3245385"/>
            <a:ext cx="1224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/>
              <a:t>제작편성</a:t>
            </a:r>
            <a:endParaRPr lang="en-US" altLang="ko-KR" sz="1600" b="1" dirty="0"/>
          </a:p>
          <a:p>
            <a:pPr algn="ctr"/>
            <a:r>
              <a:rPr lang="ko-KR" altLang="en-US" sz="1600" b="1" dirty="0" err="1"/>
              <a:t>협력사</a:t>
            </a:r>
            <a:endParaRPr lang="en-US" altLang="ko-KR" sz="1600" b="1" dirty="0"/>
          </a:p>
        </p:txBody>
      </p:sp>
      <p:sp>
        <p:nvSpPr>
          <p:cNvPr id="20" name="직사각형 19"/>
          <p:cNvSpPr/>
          <p:nvPr/>
        </p:nvSpPr>
        <p:spPr>
          <a:xfrm>
            <a:off x="1064309" y="5656302"/>
            <a:ext cx="1631390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괄호</a:t>
            </a:r>
            <a:r>
              <a:rPr lang="en-US" altLang="ko-KR" sz="1200" dirty="0"/>
              <a:t>( )</a:t>
            </a:r>
            <a:r>
              <a:rPr lang="ko-KR" altLang="en-US" sz="1200" dirty="0"/>
              <a:t>안은 </a:t>
            </a:r>
            <a:r>
              <a:rPr lang="ko-KR" altLang="en-US" sz="1200" dirty="0" err="1"/>
              <a:t>경력년차</a:t>
            </a:r>
            <a:endParaRPr lang="en-US" altLang="ko-KR" sz="120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6249243" y="1984749"/>
            <a:ext cx="1835588" cy="8247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accent4">
                    <a:lumMod val="75000"/>
                  </a:schemeClr>
                </a:solidFill>
              </a:rPr>
              <a:t>본부장</a:t>
            </a:r>
            <a:endParaRPr lang="en-US" altLang="ko-KR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ko-KR" altLang="en-US" sz="2000" b="1" dirty="0" err="1"/>
              <a:t>조예촌</a:t>
            </a:r>
            <a:endParaRPr lang="ko-KR" altLang="en-US" sz="2000" b="1" dirty="0"/>
          </a:p>
        </p:txBody>
      </p:sp>
      <p:cxnSp>
        <p:nvCxnSpPr>
          <p:cNvPr id="4" name="직선 연결선 3"/>
          <p:cNvCxnSpPr>
            <a:stCxn id="9" idx="2"/>
            <a:endCxn id="22" idx="0"/>
          </p:cNvCxnSpPr>
          <p:nvPr/>
        </p:nvCxnSpPr>
        <p:spPr>
          <a:xfrm>
            <a:off x="7167037" y="1796784"/>
            <a:ext cx="0" cy="18796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1270</Words>
  <Application>Microsoft Office PowerPoint</Application>
  <PresentationFormat>와이드스크린</PresentationFormat>
  <Paragraphs>210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맑은 고딕</vt:lpstr>
      <vt:lpstr>Arial</vt:lpstr>
      <vt:lpstr>나눔명조 ExtraBold</vt:lpstr>
      <vt:lpstr>HY목판L</vt:lpstr>
      <vt:lpstr>HY헤드라인M</vt:lpstr>
      <vt:lpstr>Arial Unicode MS</vt:lpstr>
      <vt:lpstr>HY그래픽M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NARU YANG;고명환</dc:creator>
  <cp:lastModifiedBy>User</cp:lastModifiedBy>
  <cp:revision>209</cp:revision>
  <cp:lastPrinted>2020-03-01T07:04:01Z</cp:lastPrinted>
  <dcterms:created xsi:type="dcterms:W3CDTF">2013-12-18T12:51:48Z</dcterms:created>
  <dcterms:modified xsi:type="dcterms:W3CDTF">2020-07-28T02:17:23Z</dcterms:modified>
</cp:coreProperties>
</file>